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335" r:id="rId2"/>
    <p:sldId id="399" r:id="rId3"/>
    <p:sldId id="587" r:id="rId4"/>
    <p:sldId id="345" r:id="rId5"/>
    <p:sldId id="346" r:id="rId6"/>
    <p:sldId id="347" r:id="rId7"/>
    <p:sldId id="348" r:id="rId8"/>
    <p:sldId id="398" r:id="rId9"/>
    <p:sldId id="350" r:id="rId10"/>
    <p:sldId id="395" r:id="rId11"/>
    <p:sldId id="352" r:id="rId12"/>
    <p:sldId id="353" r:id="rId13"/>
    <p:sldId id="400" r:id="rId14"/>
    <p:sldId id="355" r:id="rId15"/>
    <p:sldId id="356" r:id="rId16"/>
    <p:sldId id="357" r:id="rId17"/>
    <p:sldId id="358" r:id="rId18"/>
    <p:sldId id="359" r:id="rId19"/>
    <p:sldId id="360" r:id="rId20"/>
    <p:sldId id="361" r:id="rId21"/>
    <p:sldId id="362" r:id="rId22"/>
    <p:sldId id="363" r:id="rId23"/>
    <p:sldId id="364" r:id="rId24"/>
    <p:sldId id="365" r:id="rId25"/>
    <p:sldId id="366" r:id="rId26"/>
    <p:sldId id="396" r:id="rId27"/>
    <p:sldId id="397" r:id="rId28"/>
    <p:sldId id="369" r:id="rId29"/>
    <p:sldId id="373" r:id="rId30"/>
    <p:sldId id="469" r:id="rId31"/>
    <p:sldId id="532" r:id="rId32"/>
    <p:sldId id="533" r:id="rId33"/>
    <p:sldId id="534" r:id="rId34"/>
    <p:sldId id="535" r:id="rId35"/>
    <p:sldId id="536" r:id="rId36"/>
    <p:sldId id="537" r:id="rId37"/>
    <p:sldId id="538" r:id="rId38"/>
    <p:sldId id="539" r:id="rId39"/>
    <p:sldId id="540" r:id="rId40"/>
    <p:sldId id="549" r:id="rId41"/>
    <p:sldId id="558" r:id="rId42"/>
    <p:sldId id="559" r:id="rId43"/>
    <p:sldId id="494" r:id="rId44"/>
    <p:sldId id="560" r:id="rId45"/>
    <p:sldId id="561" r:id="rId46"/>
    <p:sldId id="499" r:id="rId47"/>
    <p:sldId id="562" r:id="rId48"/>
    <p:sldId id="563" r:id="rId49"/>
    <p:sldId id="564" r:id="rId50"/>
    <p:sldId id="565" r:id="rId51"/>
    <p:sldId id="566" r:id="rId52"/>
    <p:sldId id="567" r:id="rId53"/>
    <p:sldId id="568" r:id="rId54"/>
    <p:sldId id="569" r:id="rId55"/>
    <p:sldId id="570" r:id="rId56"/>
    <p:sldId id="571" r:id="rId57"/>
    <p:sldId id="573" r:id="rId58"/>
    <p:sldId id="574" r:id="rId59"/>
    <p:sldId id="575" r:id="rId60"/>
    <p:sldId id="521" r:id="rId61"/>
    <p:sldId id="576" r:id="rId62"/>
    <p:sldId id="577" r:id="rId63"/>
    <p:sldId id="586" r:id="rId64"/>
    <p:sldId id="591" r:id="rId65"/>
    <p:sldId id="590" r:id="rId66"/>
    <p:sldId id="578" r:id="rId67"/>
    <p:sldId id="579" r:id="rId68"/>
    <p:sldId id="580" r:id="rId69"/>
    <p:sldId id="589" r:id="rId70"/>
    <p:sldId id="581" r:id="rId71"/>
    <p:sldId id="582" r:id="rId72"/>
    <p:sldId id="583" r:id="rId73"/>
    <p:sldId id="584" r:id="rId74"/>
    <p:sldId id="585" r:id="rId75"/>
    <p:sldId id="588" r:id="rId76"/>
    <p:sldId id="452" r:id="rId77"/>
    <p:sldId id="550" r:id="rId78"/>
    <p:sldId id="551" r:id="rId79"/>
    <p:sldId id="552" r:id="rId80"/>
    <p:sldId id="553" r:id="rId81"/>
    <p:sldId id="554" r:id="rId82"/>
    <p:sldId id="555" r:id="rId83"/>
    <p:sldId id="556" r:id="rId84"/>
    <p:sldId id="557"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2847"/>
    <a:srgbClr val="5C126B"/>
    <a:srgbClr val="984378"/>
    <a:srgbClr val="C77FAC"/>
    <a:srgbClr val="22304B"/>
    <a:srgbClr val="0E22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974" autoAdjust="0"/>
    <p:restoredTop sz="53147" autoAdjust="0"/>
  </p:normalViewPr>
  <p:slideViewPr>
    <p:cSldViewPr snapToGrid="0">
      <p:cViewPr varScale="1">
        <p:scale>
          <a:sx n="61" d="100"/>
          <a:sy n="61" d="100"/>
        </p:scale>
        <p:origin x="2670" y="60"/>
      </p:cViewPr>
      <p:guideLst>
        <p:guide orient="horz" pos="2160"/>
        <p:guide pos="2880"/>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 Id="rId4" Type="http://schemas.openxmlformats.org/officeDocument/2006/relationships/image" Target="../media/image49.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image" Target="../media/image5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image" Target="../media/image6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t>12/21/2015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t>‹#›</a:t>
            </a:fld>
            <a:endParaRPr lang="en-US"/>
          </a:p>
        </p:txBody>
      </p:sp>
    </p:spTree>
    <p:extLst>
      <p:ext uri="{BB962C8B-B14F-4D97-AF65-F5344CB8AC3E}">
        <p14:creationId xmlns:p14="http://schemas.microsoft.com/office/powerpoint/2010/main" val="1998191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Computer_science"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en.wikipedia.org/wiki/Visualization_(graphic)"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en.wikipedia.org/wiki/Computer_graphics"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en.wikipedia.org/wiki/Software" TargetMode="External"/><Relationship Id="rId5" Type="http://schemas.openxmlformats.org/officeDocument/2006/relationships/hyperlink" Target="http://en.wikipedia.org/wiki/Dimension" TargetMode="External"/><Relationship Id="rId4" Type="http://schemas.openxmlformats.org/officeDocument/2006/relationships/hyperlink" Target="http://en.wikipedia.org/wiki/Triangl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n.wikipedia.org/wiki/Association_for_Computing_Machinery"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en.wikipedia.org/wiki/SIGGRAPH"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HS"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1</a:t>
            </a:fld>
            <a:endParaRPr lang="en-US"/>
          </a:p>
        </p:txBody>
      </p:sp>
    </p:spTree>
    <p:extLst>
      <p:ext uri="{BB962C8B-B14F-4D97-AF65-F5344CB8AC3E}">
        <p14:creationId xmlns:p14="http://schemas.microsoft.com/office/powerpoint/2010/main" val="1813946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642AAB2-2528-4A41-AE86-F678288756F7}" type="slidenum">
              <a:rPr lang="en-US">
                <a:solidFill>
                  <a:prstClr val="black"/>
                </a:solidFill>
              </a:rPr>
              <a:pPr>
                <a:defRPr/>
              </a:pPr>
              <a:t>18</a:t>
            </a:fld>
            <a:endParaRPr lang="en-US">
              <a:solidFill>
                <a:prstClr val="black"/>
              </a:solidFill>
            </a:endParaRPr>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117803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6EFA8EB-F376-4460-9BA5-400A0D59BC65}" type="slidenum">
              <a:rPr lang="en-US">
                <a:solidFill>
                  <a:prstClr val="black"/>
                </a:solidFill>
              </a:rPr>
              <a:pPr>
                <a:defRPr/>
              </a:pPr>
              <a:t>19</a:t>
            </a:fld>
            <a:endParaRPr lang="en-US">
              <a:solidFill>
                <a:prstClr val="black"/>
              </a:solidFill>
            </a:endParaRPr>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06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1021432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FB740A2-7CD3-4F5C-A457-5F0A9A6C75F1}" type="slidenum">
              <a:rPr lang="en-US">
                <a:solidFill>
                  <a:prstClr val="black"/>
                </a:solidFill>
              </a:rPr>
              <a:pPr>
                <a:defRPr/>
              </a:pPr>
              <a:t>20</a:t>
            </a:fld>
            <a:endParaRPr lang="en-US">
              <a:solidFill>
                <a:prstClr val="black"/>
              </a:solidFill>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6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3868381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41CF79F-CC66-493A-93CB-0A27C322F186}" type="slidenum">
              <a:rPr lang="en-US">
                <a:solidFill>
                  <a:prstClr val="black"/>
                </a:solidFill>
              </a:rPr>
              <a:pPr>
                <a:defRPr/>
              </a:pPr>
              <a:t>21</a:t>
            </a:fld>
            <a:endParaRPr lang="en-US">
              <a:solidFill>
                <a:prstClr val="black"/>
              </a:solidFill>
            </a:endParaRPr>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423179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D37A23B-8D52-40D7-811F-5CF5BEFEFAD9}" type="slidenum">
              <a:rPr lang="en-US">
                <a:solidFill>
                  <a:prstClr val="black"/>
                </a:solidFill>
              </a:rPr>
              <a:pPr>
                <a:defRPr/>
              </a:pPr>
              <a:t>24</a:t>
            </a:fld>
            <a:endParaRPr lang="en-US">
              <a:solidFill>
                <a:prstClr val="black"/>
              </a:solidFill>
            </a:endParaRPr>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47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2612403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DF4EEBE-B542-4754-AD35-7E051E69A3C6}" type="slidenum">
              <a:rPr lang="en-US">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412108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b="1" dirty="0" smtClean="0"/>
              <a:t>Graphics has been widely used in movie industry, we can see many fantastic scenes, even the whole movie  produced by Graphics system.  Such as </a:t>
            </a:r>
            <a:r>
              <a:rPr lang="en-US" altLang="zh-CN" b="1" dirty="0" smtClean="0">
                <a:latin typeface="Arial" panose="020B0604020202020204" pitchFamily="34" charset="0"/>
              </a:rPr>
              <a:t>“</a:t>
            </a:r>
            <a:r>
              <a:rPr lang="en-US" altLang="zh-CN" b="1" dirty="0" smtClean="0"/>
              <a:t>Nemo</a:t>
            </a:r>
            <a:r>
              <a:rPr lang="en-US" altLang="zh-CN" b="1" dirty="0" smtClean="0">
                <a:latin typeface="Arial" panose="020B0604020202020204" pitchFamily="34" charset="0"/>
              </a:rPr>
              <a:t>”</a:t>
            </a:r>
            <a:r>
              <a:rPr lang="en-US" altLang="zh-CN" b="1" dirty="0" smtClean="0"/>
              <a:t>, </a:t>
            </a:r>
            <a:r>
              <a:rPr lang="en-US" altLang="zh-CN" b="1" dirty="0" smtClean="0">
                <a:latin typeface="Arial" panose="020B0604020202020204" pitchFamily="34" charset="0"/>
              </a:rPr>
              <a:t>“</a:t>
            </a:r>
            <a:r>
              <a:rPr lang="en-US" altLang="zh-CN" b="1" dirty="0" smtClean="0"/>
              <a:t>Shrek</a:t>
            </a:r>
            <a:r>
              <a:rPr lang="en-US" altLang="zh-CN" b="1" dirty="0" smtClean="0">
                <a:latin typeface="Arial" panose="020B0604020202020204" pitchFamily="34" charset="0"/>
              </a:rPr>
              <a:t>”</a:t>
            </a:r>
            <a:r>
              <a:rPr lang="en-US" altLang="zh-CN" b="1" dirty="0" smtClean="0"/>
              <a:t>,</a:t>
            </a:r>
          </a:p>
          <a:p>
            <a:pPr eaLnBrk="1" hangingPunct="1">
              <a:spcBef>
                <a:spcPct val="0"/>
              </a:spcBef>
            </a:pPr>
            <a:endParaRPr lang="en-US" altLang="zh-CN" b="1" dirty="0" smtClean="0"/>
          </a:p>
          <a:p>
            <a:pPr eaLnBrk="1" hangingPunct="1">
              <a:spcBef>
                <a:spcPct val="0"/>
              </a:spcBef>
            </a:pPr>
            <a:r>
              <a:rPr lang="en-US" altLang="zh-CN" dirty="0" smtClean="0"/>
              <a:t>------------------------------</a:t>
            </a:r>
          </a:p>
          <a:p>
            <a:pPr eaLnBrk="1" hangingPunct="1">
              <a:spcBef>
                <a:spcPct val="0"/>
              </a:spcBef>
            </a:pPr>
            <a:r>
              <a:rPr lang="en-US" altLang="zh-CN" dirty="0" smtClean="0"/>
              <a:t>Movies:</a:t>
            </a:r>
          </a:p>
          <a:p>
            <a:pPr eaLnBrk="1" hangingPunct="1">
              <a:spcBef>
                <a:spcPct val="0"/>
              </a:spcBef>
            </a:pPr>
            <a:endParaRPr lang="en-US" altLang="zh-CN" dirty="0" smtClean="0"/>
          </a:p>
          <a:p>
            <a:pPr eaLnBrk="1" hangingPunct="1">
              <a:spcBef>
                <a:spcPct val="0"/>
              </a:spcBef>
            </a:pPr>
            <a:r>
              <a:rPr lang="en-US" altLang="zh-CN" dirty="0" smtClean="0"/>
              <a:t>As the image making capabilities advanced during the move from the lab to full scale production in the 1970s, Hollywood took notice. There were several movies that included one or more special effects scenes that were computer graphics. </a:t>
            </a:r>
          </a:p>
          <a:p>
            <a:pPr eaLnBrk="1" hangingPunct="1">
              <a:spcBef>
                <a:spcPct val="0"/>
              </a:spcBef>
            </a:pPr>
            <a:r>
              <a:rPr lang="en-US" altLang="zh-CN" dirty="0" smtClean="0"/>
              <a:t>For example, John Whitney Jr. produced some graphics effects for Michael Crichton's </a:t>
            </a:r>
            <a:r>
              <a:rPr lang="en-US" altLang="zh-CN" i="1" dirty="0" err="1" smtClean="0"/>
              <a:t>Westworld</a:t>
            </a:r>
            <a:r>
              <a:rPr lang="en-US" altLang="zh-CN" dirty="0" smtClean="0"/>
              <a:t> in 1973; Information International </a:t>
            </a:r>
            <a:r>
              <a:rPr lang="en-US" altLang="zh-CN" dirty="0" err="1" smtClean="0"/>
              <a:t>Inc</a:t>
            </a:r>
            <a:r>
              <a:rPr lang="en-US" altLang="zh-CN" dirty="0" smtClean="0"/>
              <a:t> (III) produced a 3D representation of Peter Fonda's head for the movie </a:t>
            </a:r>
            <a:r>
              <a:rPr lang="en-US" altLang="zh-CN" i="1" dirty="0" err="1" smtClean="0"/>
              <a:t>Futureworld</a:t>
            </a:r>
            <a:r>
              <a:rPr lang="en-US" altLang="zh-CN" dirty="0" smtClean="0"/>
              <a:t> in 1976; Susan </a:t>
            </a:r>
            <a:r>
              <a:rPr lang="en-US" altLang="zh-CN" dirty="0" err="1" smtClean="0"/>
              <a:t>Dey</a:t>
            </a:r>
            <a:r>
              <a:rPr lang="en-US" altLang="zh-CN" dirty="0" smtClean="0"/>
              <a:t> was digitized by III for several scenes in </a:t>
            </a:r>
            <a:r>
              <a:rPr lang="en-US" altLang="zh-CN" i="1" dirty="0" smtClean="0"/>
              <a:t>Looker</a:t>
            </a:r>
            <a:r>
              <a:rPr lang="en-US" altLang="zh-CN" dirty="0" smtClean="0"/>
              <a:t>; Larry Cuba produced a scene for </a:t>
            </a:r>
            <a:r>
              <a:rPr lang="en-US" altLang="zh-CN" i="1" dirty="0" smtClean="0"/>
              <a:t>Star Wars</a:t>
            </a:r>
            <a:r>
              <a:rPr lang="en-US" altLang="zh-CN" dirty="0" smtClean="0"/>
              <a:t>, and another scene was done with </a:t>
            </a:r>
            <a:r>
              <a:rPr lang="en-US" altLang="zh-CN" dirty="0" err="1" smtClean="0"/>
              <a:t>Scanimate</a:t>
            </a:r>
            <a:r>
              <a:rPr lang="en-US" altLang="zh-CN" dirty="0" smtClean="0"/>
              <a:t>; John Whitney, Sr., R/Greenberg and others produced graphics for titles, including the famous </a:t>
            </a:r>
            <a:r>
              <a:rPr lang="en-US" altLang="zh-CN" i="1" dirty="0" smtClean="0"/>
              <a:t>Superman</a:t>
            </a:r>
            <a:r>
              <a:rPr lang="en-US" altLang="zh-CN" dirty="0" smtClean="0"/>
              <a:t> titles; Disney's </a:t>
            </a:r>
            <a:r>
              <a:rPr lang="en-US" altLang="zh-CN" i="1" dirty="0" smtClean="0"/>
              <a:t>The Black Hole</a:t>
            </a:r>
            <a:r>
              <a:rPr lang="en-US" altLang="zh-CN" dirty="0" smtClean="0"/>
              <a:t> used a 3D effect for the opening and for some trailers; the Genesis Effect was produced by </a:t>
            </a:r>
            <a:r>
              <a:rPr lang="en-US" altLang="zh-CN" dirty="0" err="1" smtClean="0"/>
              <a:t>Lucasfilm</a:t>
            </a:r>
            <a:r>
              <a:rPr lang="en-US" altLang="zh-CN" dirty="0" smtClean="0"/>
              <a:t> for </a:t>
            </a:r>
            <a:r>
              <a:rPr lang="en-US" altLang="zh-CN" i="1" dirty="0" smtClean="0"/>
              <a:t>Star Trek: the Wrath of Khan</a:t>
            </a:r>
            <a:r>
              <a:rPr lang="en-US" altLang="zh-CN" dirty="0" smtClean="0"/>
              <a:t> in 1982. </a:t>
            </a:r>
          </a:p>
          <a:p>
            <a:pPr eaLnBrk="1" hangingPunct="1">
              <a:spcBef>
                <a:spcPct val="0"/>
              </a:spcBef>
            </a:pPr>
            <a:endParaRPr lang="en-US" altLang="zh-CN" dirty="0" smtClean="0"/>
          </a:p>
          <a:p>
            <a:pPr eaLnBrk="1" hangingPunct="1">
              <a:spcBef>
                <a:spcPct val="0"/>
              </a:spcBef>
            </a:pPr>
            <a:r>
              <a:rPr lang="en-US" altLang="zh-CN" dirty="0" smtClean="0"/>
              <a:t>There are a lot of computer graphics recent movies which I think you are familiar with,</a:t>
            </a:r>
          </a:p>
          <a:p>
            <a:pPr eaLnBrk="1" hangingPunct="1">
              <a:spcBef>
                <a:spcPct val="0"/>
              </a:spcBef>
            </a:pPr>
            <a:r>
              <a:rPr lang="en-US" altLang="zh-CN" dirty="0" smtClean="0"/>
              <a:t>Such as </a:t>
            </a:r>
            <a:r>
              <a:rPr lang="en-US" altLang="zh-CN" dirty="0" smtClean="0">
                <a:latin typeface="Arial" panose="020B0604020202020204" pitchFamily="34" charset="0"/>
              </a:rPr>
              <a:t>“</a:t>
            </a:r>
            <a:r>
              <a:rPr lang="en-US" altLang="zh-CN" dirty="0" smtClean="0"/>
              <a:t>Nemo</a:t>
            </a:r>
            <a:r>
              <a:rPr lang="en-US" altLang="zh-CN" dirty="0" smtClean="0">
                <a:latin typeface="Arial" panose="020B0604020202020204" pitchFamily="34" charset="0"/>
              </a:rPr>
              <a:t>”</a:t>
            </a:r>
            <a:r>
              <a:rPr lang="en-US" altLang="zh-CN" dirty="0" smtClean="0"/>
              <a:t>, </a:t>
            </a:r>
            <a:r>
              <a:rPr lang="en-US" altLang="zh-CN" dirty="0" smtClean="0">
                <a:latin typeface="Arial" panose="020B0604020202020204" pitchFamily="34" charset="0"/>
              </a:rPr>
              <a:t>“</a:t>
            </a:r>
            <a:r>
              <a:rPr lang="en-US" altLang="zh-CN" dirty="0" smtClean="0"/>
              <a:t>Shrek</a:t>
            </a:r>
            <a:r>
              <a:rPr lang="en-US" altLang="zh-CN" dirty="0" smtClean="0">
                <a:latin typeface="Arial" panose="020B0604020202020204" pitchFamily="34" charset="0"/>
              </a:rPr>
              <a:t>”</a:t>
            </a:r>
            <a:r>
              <a:rPr lang="en-US" altLang="zh-CN" dirty="0" smtClean="0"/>
              <a:t>, </a:t>
            </a:r>
            <a:r>
              <a:rPr lang="en-US" altLang="zh-CN" dirty="0" smtClean="0">
                <a:latin typeface="Arial" panose="020B0604020202020204" pitchFamily="34" charset="0"/>
              </a:rPr>
              <a:t>“</a:t>
            </a:r>
            <a:r>
              <a:rPr lang="en-US" altLang="zh-CN" dirty="0" smtClean="0"/>
              <a:t>I, Robot</a:t>
            </a:r>
            <a:r>
              <a:rPr lang="en-US" altLang="zh-CN" dirty="0" smtClean="0">
                <a:latin typeface="Arial" panose="020B0604020202020204" pitchFamily="34" charset="0"/>
              </a:rPr>
              <a:t>”</a:t>
            </a:r>
            <a:r>
              <a:rPr lang="en-US" altLang="zh-CN" dirty="0" smtClean="0"/>
              <a:t>, </a:t>
            </a:r>
            <a:r>
              <a:rPr lang="en-US" altLang="zh-CN" dirty="0" smtClean="0">
                <a:latin typeface="Arial" panose="020B0604020202020204" pitchFamily="34" charset="0"/>
              </a:rPr>
              <a:t>“</a:t>
            </a:r>
            <a:r>
              <a:rPr lang="en-US" altLang="zh-CN" dirty="0" smtClean="0"/>
              <a:t>Garfield I/II</a:t>
            </a:r>
            <a:r>
              <a:rPr lang="en-US" altLang="zh-CN" dirty="0" smtClean="0">
                <a:latin typeface="Arial" panose="020B0604020202020204" pitchFamily="34" charset="0"/>
              </a:rPr>
              <a:t>”</a:t>
            </a:r>
            <a:r>
              <a:rPr lang="en-US" altLang="zh-CN" dirty="0" smtClean="0"/>
              <a:t>, </a:t>
            </a:r>
            <a:r>
              <a:rPr lang="en-US" altLang="zh-CN" dirty="0" smtClean="0">
                <a:latin typeface="Arial" panose="020B0604020202020204" pitchFamily="34" charset="0"/>
              </a:rPr>
              <a:t>“</a:t>
            </a:r>
            <a:r>
              <a:rPr lang="en-US" altLang="zh-CN" dirty="0" smtClean="0"/>
              <a:t>the </a:t>
            </a:r>
            <a:r>
              <a:rPr lang="en-US" altLang="zh-CN" dirty="0" err="1" smtClean="0"/>
              <a:t>Incredibles</a:t>
            </a:r>
            <a:r>
              <a:rPr lang="en-US" altLang="zh-CN" dirty="0" smtClean="0">
                <a:latin typeface="Arial" panose="020B0604020202020204" pitchFamily="34" charset="0"/>
              </a:rPr>
              <a:t>”</a:t>
            </a:r>
            <a:r>
              <a:rPr lang="en-US" altLang="zh-CN" dirty="0" smtClean="0"/>
              <a:t>, </a:t>
            </a:r>
            <a:r>
              <a:rPr lang="en-US" altLang="zh-CN" dirty="0" smtClean="0">
                <a:latin typeface="Arial" panose="020B0604020202020204" pitchFamily="34" charset="0"/>
              </a:rPr>
              <a:t>“</a:t>
            </a:r>
            <a:r>
              <a:rPr lang="en-US" altLang="zh-CN" dirty="0" smtClean="0"/>
              <a:t>Cars</a:t>
            </a:r>
            <a:r>
              <a:rPr lang="en-US" altLang="zh-CN" dirty="0" smtClean="0">
                <a:latin typeface="Arial" panose="020B0604020202020204" pitchFamily="34" charset="0"/>
              </a:rPr>
              <a:t>”</a:t>
            </a:r>
            <a:r>
              <a:rPr lang="en-US" altLang="zh-CN" dirty="0" smtClean="0"/>
              <a:t> and so on.</a:t>
            </a:r>
          </a:p>
          <a:p>
            <a:pPr eaLnBrk="1" hangingPunct="1">
              <a:spcBef>
                <a:spcPct val="0"/>
              </a:spcBef>
            </a:pPr>
            <a:endParaRPr lang="en-US" altLang="zh-CN" dirty="0" smtClean="0"/>
          </a:p>
          <a:p>
            <a:pPr eaLnBrk="1" hangingPunct="1">
              <a:spcBef>
                <a:spcPct val="0"/>
              </a:spcBef>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32</a:t>
            </a:fld>
            <a:endParaRPr lang="en-US"/>
          </a:p>
        </p:txBody>
      </p:sp>
    </p:spTree>
    <p:extLst>
      <p:ext uri="{BB962C8B-B14F-4D97-AF65-F5344CB8AC3E}">
        <p14:creationId xmlns:p14="http://schemas.microsoft.com/office/powerpoint/2010/main" val="1780620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35</a:t>
            </a:fld>
            <a:endParaRPr lang="en-US"/>
          </a:p>
        </p:txBody>
      </p:sp>
    </p:spTree>
    <p:extLst>
      <p:ext uri="{BB962C8B-B14F-4D97-AF65-F5344CB8AC3E}">
        <p14:creationId xmlns:p14="http://schemas.microsoft.com/office/powerpoint/2010/main" val="4083710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eaLnBrk="1" hangingPunct="1"/>
            <a:r>
              <a:rPr lang="en-US" altLang="zh-CN" dirty="0" smtClean="0"/>
              <a:t>Computer graphics is a sub-field of </a:t>
            </a:r>
            <a:r>
              <a:rPr lang="en-US" altLang="zh-CN" dirty="0" smtClean="0">
                <a:hlinkClick r:id="rId3" tooltip="Computer science"/>
              </a:rPr>
              <a:t>computer science</a:t>
            </a:r>
            <a:r>
              <a:rPr lang="en-US" altLang="zh-CN" dirty="0" smtClean="0"/>
              <a:t> and is concerned with digitally synthesizing and manipulating visual content. Although the term often refers to three-dimensional computer graphics, it also encompasses two-dimensional graphics and image processing. Graphics is often differentiated from the field of </a:t>
            </a:r>
            <a:r>
              <a:rPr lang="en-US" altLang="zh-CN" dirty="0" smtClean="0">
                <a:hlinkClick r:id="rId4" tooltip="Visualization (graphic)"/>
              </a:rPr>
              <a:t>visualization</a:t>
            </a:r>
            <a:r>
              <a:rPr lang="en-US" altLang="zh-CN" dirty="0" smtClean="0"/>
              <a:t>, although the two have many similarities. Entertainment (in the form of animated movies and video games) is perhaps the most well-known application of graphics.</a:t>
            </a:r>
          </a:p>
          <a:p>
            <a:pPr marL="228600" indent="-228600" eaLnBrk="1" hangingPunct="1"/>
            <a:endParaRPr lang="en-US" altLang="zh-CN" dirty="0" smtClean="0"/>
          </a:p>
          <a:p>
            <a:pPr marL="228600" indent="-228600" eaLnBrk="1" hangingPunct="1"/>
            <a:r>
              <a:rPr lang="en-US" altLang="zh-CN" dirty="0" smtClean="0"/>
              <a:t>Some major </a:t>
            </a:r>
            <a:r>
              <a:rPr lang="en-US" altLang="zh-CN" dirty="0" err="1" smtClean="0"/>
              <a:t>subproblems</a:t>
            </a:r>
            <a:r>
              <a:rPr lang="en-US" altLang="zh-CN" dirty="0" smtClean="0"/>
              <a:t> in computer graphics include:</a:t>
            </a:r>
          </a:p>
          <a:p>
            <a:pPr marL="228600" indent="-228600" eaLnBrk="1" hangingPunct="1"/>
            <a:r>
              <a:rPr lang="en-US" altLang="zh-CN" dirty="0" smtClean="0"/>
              <a:t>describing the </a:t>
            </a:r>
            <a:r>
              <a:rPr lang="en-US" altLang="zh-CN" i="1" dirty="0" smtClean="0"/>
              <a:t>shape</a:t>
            </a:r>
            <a:r>
              <a:rPr lang="en-US" altLang="zh-CN" dirty="0" smtClean="0"/>
              <a:t> of an object (modeling) </a:t>
            </a:r>
          </a:p>
          <a:p>
            <a:pPr marL="228600" indent="-228600" eaLnBrk="1" hangingPunct="1"/>
            <a:r>
              <a:rPr lang="en-US" altLang="zh-CN" dirty="0" smtClean="0"/>
              <a:t>describing the </a:t>
            </a:r>
            <a:r>
              <a:rPr lang="en-US" altLang="zh-CN" i="1" dirty="0" smtClean="0"/>
              <a:t>motion</a:t>
            </a:r>
            <a:r>
              <a:rPr lang="en-US" altLang="zh-CN" dirty="0" smtClean="0"/>
              <a:t> of an object (animation) </a:t>
            </a:r>
          </a:p>
          <a:p>
            <a:pPr marL="228600" indent="-228600" eaLnBrk="1" hangingPunct="1"/>
            <a:r>
              <a:rPr lang="en-US" altLang="zh-CN" dirty="0" smtClean="0"/>
              <a:t>creating an </a:t>
            </a:r>
            <a:r>
              <a:rPr lang="en-US" altLang="zh-CN" i="1" dirty="0" smtClean="0"/>
              <a:t>image</a:t>
            </a:r>
            <a:r>
              <a:rPr lang="en-US" altLang="zh-CN" dirty="0" smtClean="0"/>
              <a:t> of an object (rendering) </a:t>
            </a:r>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39</a:t>
            </a:fld>
            <a:endParaRPr lang="en-US"/>
          </a:p>
        </p:txBody>
      </p:sp>
    </p:spTree>
    <p:extLst>
      <p:ext uri="{BB962C8B-B14F-4D97-AF65-F5344CB8AC3E}">
        <p14:creationId xmlns:p14="http://schemas.microsoft.com/office/powerpoint/2010/main" val="735370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This chapter will discuss the mathematics of viewing and transformation in computer graphics.</a:t>
            </a:r>
          </a:p>
          <a:p>
            <a:pPr eaLnBrk="1" hangingPunct="1">
              <a:spcBef>
                <a:spcPct val="0"/>
              </a:spcBef>
            </a:pPr>
            <a:endParaRPr lang="en-US" altLang="zh-CN" dirty="0" smtClean="0"/>
          </a:p>
          <a:p>
            <a:pPr eaLnBrk="1" hangingPunct="1">
              <a:spcBef>
                <a:spcPct val="0"/>
              </a:spcBef>
            </a:pPr>
            <a:r>
              <a:rPr lang="en-US" altLang="zh-CN" dirty="0" smtClean="0"/>
              <a:t>The basis purpose of these transformations is to provide methods of changing positions, directions and shapes of objects and changing of directions and positions of view points.</a:t>
            </a:r>
          </a:p>
          <a:p>
            <a:pPr eaLnBrk="1" hangingPunct="1">
              <a:spcBef>
                <a:spcPct val="0"/>
              </a:spcBef>
            </a:pPr>
            <a:endParaRPr lang="en-US" altLang="zh-CN" dirty="0" smtClean="0"/>
          </a:p>
          <a:p>
            <a:pPr eaLnBrk="1" hangingPunct="1">
              <a:spcBef>
                <a:spcPct val="0"/>
              </a:spcBef>
            </a:pPr>
            <a:r>
              <a:rPr lang="en-US" altLang="zh-CN" dirty="0" smtClean="0"/>
              <a:t>As shown in the upper figure, after modeling, we get a 3D these; after </a:t>
            </a:r>
            <a:r>
              <a:rPr lang="en-US" altLang="zh-CN" dirty="0" err="1" smtClean="0"/>
              <a:t>specifing</a:t>
            </a:r>
            <a:r>
              <a:rPr lang="en-US" altLang="zh-CN" dirty="0" smtClean="0"/>
              <a:t> a view transformation we could get a rendered 2D image. The latter image shows the transformation of a fish model.</a:t>
            </a:r>
          </a:p>
          <a:p>
            <a:pPr eaLnBrk="1" hangingPunct="1">
              <a:spcBef>
                <a:spcPct val="0"/>
              </a:spcBef>
            </a:pPr>
            <a:endParaRPr lang="en-US" altLang="zh-CN" dirty="0" smtClean="0"/>
          </a:p>
          <a:p>
            <a:pPr eaLnBrk="1" hangingPunct="1"/>
            <a:r>
              <a:rPr lang="en-US" altLang="zh-CN" dirty="0" smtClean="0"/>
              <a:t>An obvious use of transformations is to help simplify the task of geometric modeling. For</a:t>
            </a:r>
          </a:p>
          <a:p>
            <a:pPr eaLnBrk="1" hangingPunct="1"/>
            <a:r>
              <a:rPr lang="en-US" altLang="zh-CN" dirty="0" smtClean="0"/>
              <a:t>example, suppose an artist is designing a computerized geometric model of a Ferris wheel.</a:t>
            </a:r>
          </a:p>
          <a:p>
            <a:pPr eaLnBrk="1" hangingPunct="1"/>
            <a:r>
              <a:rPr lang="en-US" altLang="zh-CN" dirty="0" smtClean="0"/>
              <a:t>A Ferris wheel has considerable symmetry and includes many repeated elements such as</a:t>
            </a:r>
          </a:p>
          <a:p>
            <a:pPr eaLnBrk="1" hangingPunct="1"/>
            <a:r>
              <a:rPr lang="en-US" altLang="zh-CN" dirty="0" smtClean="0"/>
              <a:t>multiple cars and struts. The artist could design a single model of the car and then place</a:t>
            </a:r>
          </a:p>
          <a:p>
            <a:pPr eaLnBrk="1" hangingPunct="1"/>
            <a:r>
              <a:rPr lang="en-US" altLang="zh-CN" dirty="0" smtClean="0"/>
              <a:t>multiple instances of the car around the Ferris wheel attached at the proper points. Similarly,</a:t>
            </a:r>
          </a:p>
          <a:p>
            <a:pPr eaLnBrk="1" hangingPunct="1"/>
            <a:r>
              <a:rPr lang="en-US" altLang="zh-CN" dirty="0" smtClean="0"/>
              <a:t>the artist could build the main structure of the Ferris wheel by designing one radial </a:t>
            </a:r>
            <a:r>
              <a:rPr lang="en-US" altLang="zh-CN" dirty="0" smtClean="0">
                <a:latin typeface="Arial" panose="020B0604020202020204" pitchFamily="34" charset="0"/>
              </a:rPr>
              <a:t>“</a:t>
            </a:r>
            <a:r>
              <a:rPr lang="en-US" altLang="zh-CN" dirty="0" smtClean="0"/>
              <a:t>slice</a:t>
            </a:r>
            <a:r>
              <a:rPr lang="en-US" altLang="zh-CN" dirty="0" smtClean="0">
                <a:latin typeface="Arial" panose="020B0604020202020204" pitchFamily="34" charset="0"/>
              </a:rPr>
              <a:t>”</a:t>
            </a:r>
            <a:r>
              <a:rPr lang="en-US" altLang="zh-CN" dirty="0" smtClean="0"/>
              <a:t> of</a:t>
            </a:r>
          </a:p>
          <a:p>
            <a:pPr eaLnBrk="1" hangingPunct="1"/>
            <a:r>
              <a:rPr lang="en-US" altLang="zh-CN" dirty="0" smtClean="0"/>
              <a:t>the wheel and using multiple rotated copies of this slice to form the entire structure. </a:t>
            </a:r>
          </a:p>
          <a:p>
            <a:pPr eaLnBrk="1" hangingPunct="1"/>
            <a:endParaRPr lang="en-US" altLang="zh-CN" dirty="0" smtClean="0"/>
          </a:p>
          <a:p>
            <a:pPr eaLnBrk="1" hangingPunct="1"/>
            <a:r>
              <a:rPr lang="en-US" altLang="zh-CN" dirty="0" smtClean="0"/>
              <a:t>A second important use of transformations is to describe animation. Continuing with the</a:t>
            </a:r>
          </a:p>
          <a:p>
            <a:pPr eaLnBrk="1" hangingPunct="1"/>
            <a:r>
              <a:rPr lang="en-US" altLang="zh-CN" dirty="0" smtClean="0"/>
              <a:t>Ferris wheel example, if the Ferris wheel is animated, then the positions and orientations of its</a:t>
            </a:r>
          </a:p>
          <a:p>
            <a:pPr eaLnBrk="1" hangingPunct="1"/>
            <a:r>
              <a:rPr lang="en-US" altLang="zh-CN" dirty="0" smtClean="0"/>
              <a:t>individual geometric components are constantly changing. Thus, for animation, it is necessary</a:t>
            </a:r>
          </a:p>
          <a:p>
            <a:pPr eaLnBrk="1" hangingPunct="1"/>
            <a:r>
              <a:rPr lang="en-US" altLang="zh-CN" dirty="0" smtClean="0"/>
              <a:t>to compute time-varying affine transformations to simulate the motion of the Ferris wheel.</a:t>
            </a:r>
          </a:p>
          <a:p>
            <a:pPr eaLnBrk="1" hangingPunct="1"/>
            <a:endParaRPr lang="en-US" altLang="zh-CN" dirty="0" smtClean="0"/>
          </a:p>
          <a:p>
            <a:pPr eaLnBrk="1" hangingPunct="1"/>
            <a:r>
              <a:rPr lang="en-US" altLang="zh-CN" dirty="0" smtClean="0"/>
              <a:t>A third, more hidden, use of transformations in computer graphics is for rendering. After a</a:t>
            </a:r>
          </a:p>
          <a:p>
            <a:pPr eaLnBrk="1" hangingPunct="1"/>
            <a:r>
              <a:rPr lang="en-US" altLang="zh-CN" dirty="0" smtClean="0"/>
              <a:t>3-D geometric model has been created, it is necessary to render it on a two-dimensional surface</a:t>
            </a:r>
          </a:p>
          <a:p>
            <a:pPr eaLnBrk="1" hangingPunct="1"/>
            <a:r>
              <a:rPr lang="en-US" altLang="zh-CN" dirty="0" smtClean="0"/>
              <a:t>called the </a:t>
            </a:r>
            <a:r>
              <a:rPr lang="en-US" altLang="zh-CN" i="1" dirty="0" smtClean="0"/>
              <a:t>viewport</a:t>
            </a:r>
            <a:r>
              <a:rPr lang="en-US" altLang="zh-CN" dirty="0" smtClean="0"/>
              <a:t>. Some common examples of viewports are a window on a video screen, a</a:t>
            </a:r>
          </a:p>
          <a:p>
            <a:pPr eaLnBrk="1" hangingPunct="1"/>
            <a:r>
              <a:rPr lang="en-US" altLang="zh-CN" dirty="0" smtClean="0"/>
              <a:t>frame of a movie, and a hard-copy image. There are special transformations, called perspective</a:t>
            </a:r>
          </a:p>
          <a:p>
            <a:pPr eaLnBrk="1" hangingPunct="1"/>
            <a:r>
              <a:rPr lang="en-US" altLang="zh-CN" dirty="0" smtClean="0"/>
              <a:t>transformations, that are used to map points from a 3-D model to points on a 2-D viewport.</a:t>
            </a:r>
          </a:p>
          <a:p>
            <a:pPr eaLnBrk="1" hangingPunct="1"/>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41</a:t>
            </a:fld>
            <a:endParaRPr lang="en-US"/>
          </a:p>
        </p:txBody>
      </p:sp>
    </p:spTree>
    <p:extLst>
      <p:ext uri="{BB962C8B-B14F-4D97-AF65-F5344CB8AC3E}">
        <p14:creationId xmlns:p14="http://schemas.microsoft.com/office/powerpoint/2010/main" val="67749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0E24E23-3A0D-4A13-ACE9-B48827D9FCEC}" type="slidenum">
              <a:rPr lang="en-US">
                <a:solidFill>
                  <a:prstClr val="black"/>
                </a:solidFill>
              </a:rPr>
              <a:pPr>
                <a:defRPr/>
              </a:pPr>
              <a:t>9</a:t>
            </a:fld>
            <a:endParaRPr lang="en-US">
              <a:solidFill>
                <a:prstClr val="black"/>
              </a:solidFill>
            </a:endParaRPr>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2593525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smtClean="0"/>
              <a:t>A spline curve is a </a:t>
            </a:r>
            <a:r>
              <a:rPr lang="en-US" altLang="zh-CN" dirty="0" err="1" smtClean="0"/>
              <a:t>smoothcurve</a:t>
            </a:r>
            <a:r>
              <a:rPr lang="en-US" altLang="zh-CN" dirty="0" smtClean="0"/>
              <a:t> specified succinctly in terms of a few points. These two</a:t>
            </a:r>
          </a:p>
          <a:p>
            <a:pPr eaLnBrk="1" hangingPunct="1"/>
            <a:r>
              <a:rPr lang="en-US" altLang="zh-CN" dirty="0" smtClean="0"/>
              <a:t>aspects of splines, that they are smooth and that they are specified succinctly in terms of only</a:t>
            </a:r>
          </a:p>
          <a:p>
            <a:pPr eaLnBrk="1" hangingPunct="1"/>
            <a:r>
              <a:rPr lang="en-US" altLang="zh-CN" dirty="0" smtClean="0"/>
              <a:t>a few points, are both important. First, the ability to specify a curve with only a few points</a:t>
            </a:r>
          </a:p>
          <a:p>
            <a:pPr eaLnBrk="1" hangingPunct="1"/>
            <a:r>
              <a:rPr lang="en-US" altLang="zh-CN" dirty="0" smtClean="0"/>
              <a:t>reduces storage requirements. In addition, it facilitates the computer-aided design of curves and</a:t>
            </a:r>
          </a:p>
          <a:p>
            <a:pPr eaLnBrk="1" hangingPunct="1"/>
            <a:r>
              <a:rPr lang="en-US" altLang="zh-CN" dirty="0" smtClean="0"/>
              <a:t>surfaces because the designer or artist can control an entire curve by varying only a few points.</a:t>
            </a:r>
          </a:p>
          <a:p>
            <a:pPr eaLnBrk="1" hangingPunct="1"/>
            <a:r>
              <a:rPr lang="en-US" altLang="zh-CN" dirty="0" smtClean="0"/>
              <a:t>Second, the commonly used methods for generating splines give curves with good smoothness</a:t>
            </a:r>
          </a:p>
          <a:p>
            <a:pPr eaLnBrk="1" hangingPunct="1"/>
            <a:r>
              <a:rPr lang="en-US" altLang="zh-CN" dirty="0" smtClean="0"/>
              <a:t>properties and without undesired oscillations. Furthermore, these splines also allow for isolated</a:t>
            </a:r>
          </a:p>
          <a:p>
            <a:pPr eaLnBrk="1" hangingPunct="1"/>
            <a:r>
              <a:rPr lang="en-US" altLang="zh-CN" dirty="0" smtClean="0"/>
              <a:t>points where the curve is not smooth, such as points where the spline has a </a:t>
            </a:r>
            <a:r>
              <a:rPr lang="en-US" altLang="zh-CN" dirty="0" smtClean="0">
                <a:latin typeface="Arial" panose="020B0604020202020204" pitchFamily="34" charset="0"/>
              </a:rPr>
              <a:t>“</a:t>
            </a:r>
            <a:r>
              <a:rPr lang="en-US" altLang="zh-CN" dirty="0" smtClean="0"/>
              <a:t>corner.</a:t>
            </a:r>
            <a:r>
              <a:rPr lang="en-US" altLang="zh-CN" dirty="0" smtClean="0">
                <a:latin typeface="Arial" panose="020B0604020202020204" pitchFamily="34" charset="0"/>
              </a:rPr>
              <a:t>”</a:t>
            </a:r>
            <a:r>
              <a:rPr lang="en-US" altLang="zh-CN" dirty="0" smtClean="0"/>
              <a:t> A third</a:t>
            </a:r>
          </a:p>
          <a:p>
            <a:pPr eaLnBrk="1" hangingPunct="1"/>
            <a:r>
              <a:rPr lang="en-US" altLang="zh-CN" dirty="0" smtClean="0"/>
              <a:t>important property of splines is that there are simple algorithms for finding points on the spline</a:t>
            </a:r>
          </a:p>
          <a:p>
            <a:pPr eaLnBrk="1" hangingPunct="1"/>
            <a:r>
              <a:rPr lang="en-US" altLang="zh-CN" dirty="0" smtClean="0"/>
              <a:t>curve or surface and simple criteria for deciding how finely a spline must be approximated by</a:t>
            </a:r>
          </a:p>
          <a:p>
            <a:pPr eaLnBrk="1" hangingPunct="1"/>
            <a:r>
              <a:rPr lang="en-US" altLang="zh-CN" dirty="0" smtClean="0"/>
              <a:t>linear segments to obtain a sufficiently faithful representation of the spline. The main classes</a:t>
            </a:r>
          </a:p>
          <a:p>
            <a:pPr eaLnBrk="1" hangingPunct="1"/>
            <a:r>
              <a:rPr lang="en-US" altLang="zh-CN" dirty="0" smtClean="0"/>
              <a:t>of splines discussed in this semester are the Bezier curves and the B-spline curves.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42</a:t>
            </a:fld>
            <a:endParaRPr lang="en-US"/>
          </a:p>
        </p:txBody>
      </p:sp>
    </p:spTree>
    <p:extLst>
      <p:ext uri="{BB962C8B-B14F-4D97-AF65-F5344CB8AC3E}">
        <p14:creationId xmlns:p14="http://schemas.microsoft.com/office/powerpoint/2010/main" val="1081613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a:p>
            <a:pPr eaLnBrk="1" hangingPunct="1"/>
            <a:r>
              <a:rPr lang="en-US" altLang="zh-CN" b="1" smtClean="0"/>
              <a:t>triangle mesh</a:t>
            </a:r>
            <a:r>
              <a:rPr lang="en-US" altLang="zh-CN" smtClean="0"/>
              <a:t> is a representation for 3D models in </a:t>
            </a:r>
            <a:r>
              <a:rPr lang="en-US" altLang="zh-CN" smtClean="0">
                <a:hlinkClick r:id="rId3" tooltip="Computer graphics"/>
              </a:rPr>
              <a:t>computer graphics</a:t>
            </a:r>
            <a:r>
              <a:rPr lang="en-US" altLang="zh-CN" smtClean="0"/>
              <a:t> , which is mostly used current days. </a:t>
            </a:r>
          </a:p>
          <a:p>
            <a:pPr eaLnBrk="1" hangingPunct="1"/>
            <a:r>
              <a:rPr lang="en-US" altLang="zh-CN" smtClean="0"/>
              <a:t>It comprises a set of </a:t>
            </a:r>
            <a:r>
              <a:rPr lang="en-US" altLang="zh-CN" smtClean="0">
                <a:hlinkClick r:id="rId4" tooltip="Triangle"/>
              </a:rPr>
              <a:t>triangles</a:t>
            </a:r>
            <a:r>
              <a:rPr lang="en-US" altLang="zh-CN" smtClean="0"/>
              <a:t> (typically in three </a:t>
            </a:r>
            <a:r>
              <a:rPr lang="en-US" altLang="zh-CN" smtClean="0">
                <a:hlinkClick r:id="rId5" tooltip="Dimension"/>
              </a:rPr>
              <a:t>dimensions</a:t>
            </a:r>
            <a:r>
              <a:rPr lang="en-US" altLang="zh-CN" smtClean="0"/>
              <a:t>) that are connected by their common edges.</a:t>
            </a:r>
          </a:p>
          <a:p>
            <a:pPr eaLnBrk="1" hangingPunct="1"/>
            <a:endParaRPr lang="en-US" altLang="zh-CN" smtClean="0"/>
          </a:p>
          <a:p>
            <a:pPr eaLnBrk="1" hangingPunct="1"/>
            <a:r>
              <a:rPr lang="en-US" altLang="zh-CN" smtClean="0"/>
              <a:t>Many graphics </a:t>
            </a:r>
            <a:r>
              <a:rPr lang="en-US" altLang="zh-CN" smtClean="0">
                <a:hlinkClick r:id="rId6" tooltip="Software"/>
              </a:rPr>
              <a:t>software</a:t>
            </a:r>
            <a:r>
              <a:rPr lang="en-US" altLang="zh-CN" smtClean="0"/>
              <a:t> packages and hardware devices can operate more efficiently on triangles than other type of primitives. </a:t>
            </a:r>
          </a:p>
          <a:p>
            <a:pPr eaLnBrk="1" hangingPunct="1"/>
            <a:r>
              <a:rPr lang="en-US" altLang="zh-CN" smtClean="0"/>
              <a:t>With individual triangles, the system has to operate on three vertices for every triangle. In a large mesh, there could be eight or more triangles meeting at a single vertex - by processing those vertices just once, it is possible to do a fraction of the work and achieve an identical effect.</a:t>
            </a:r>
          </a:p>
          <a:p>
            <a:pPr eaLnBrk="1" hangingPunct="1"/>
            <a:endParaRPr lang="en-US" altLang="zh-CN" smtClean="0"/>
          </a:p>
          <a:p>
            <a:pPr eaLnBrk="1" hangingPunct="1"/>
            <a:r>
              <a:rPr lang="en-US" altLang="zh-CN" smtClean="0"/>
              <a:t>By using enough number of triangles and vertices, triangle meshes could represent a 3D model almost correctly. As shown in the figure, the left is a teapot, the right is a bunny, both are represent by triangle meshes.</a:t>
            </a:r>
          </a:p>
        </p:txBody>
      </p:sp>
    </p:spTree>
    <p:extLst>
      <p:ext uri="{BB962C8B-B14F-4D97-AF65-F5344CB8AC3E}">
        <p14:creationId xmlns:p14="http://schemas.microsoft.com/office/powerpoint/2010/main" val="2390499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smtClean="0"/>
          </a:p>
          <a:p>
            <a:pPr eaLnBrk="1" hangingPunct="1">
              <a:spcBef>
                <a:spcPct val="0"/>
              </a:spcBef>
            </a:pPr>
            <a:r>
              <a:rPr lang="en-US" altLang="zh-CN" dirty="0" smtClean="0"/>
              <a:t>Deformation and Animation is a hot topic in computer graphics.</a:t>
            </a:r>
          </a:p>
          <a:p>
            <a:pPr eaLnBrk="1" hangingPunct="1">
              <a:spcBef>
                <a:spcPct val="0"/>
              </a:spcBef>
            </a:pPr>
            <a:r>
              <a:rPr lang="en-US" altLang="zh-CN" dirty="0" smtClean="0"/>
              <a:t>Deformation is referred to as deforming from one 3D model to another one, by a simple interaction with the 3D model, as shown in the figures.</a:t>
            </a:r>
          </a:p>
          <a:p>
            <a:pPr eaLnBrk="1" hangingPunct="1">
              <a:spcBef>
                <a:spcPct val="0"/>
              </a:spcBef>
            </a:pPr>
            <a:endParaRPr lang="en-US" altLang="zh-CN" dirty="0" smtClean="0"/>
          </a:p>
          <a:p>
            <a:pPr eaLnBrk="1" hangingPunct="1"/>
            <a:r>
              <a:rPr lang="en-US" altLang="zh-CN" dirty="0" smtClean="0"/>
              <a:t>Deformable models have two decades of history in Computer Graphics. </a:t>
            </a:r>
            <a:br>
              <a:rPr lang="en-US" altLang="zh-CN" dirty="0" smtClean="0"/>
            </a:br>
            <a:r>
              <a:rPr lang="en-US" altLang="zh-CN" dirty="0" smtClean="0"/>
              <a:t>Numerous researchers have partaken in the quest for the visually and physically plausible animation of</a:t>
            </a:r>
          </a:p>
          <a:p>
            <a:pPr eaLnBrk="1" hangingPunct="1"/>
            <a:r>
              <a:rPr lang="en-US" altLang="zh-CN" dirty="0" smtClean="0"/>
              <a:t>deformable objects and fluids. This inherently interdisciplinary</a:t>
            </a:r>
          </a:p>
          <a:p>
            <a:pPr eaLnBrk="1" hangingPunct="1"/>
            <a:r>
              <a:rPr lang="en-US" altLang="zh-CN" dirty="0" smtClean="0"/>
              <a:t>field elegantly combines </a:t>
            </a:r>
            <a:r>
              <a:rPr lang="en-US" altLang="zh-CN" dirty="0" err="1" smtClean="0"/>
              <a:t>newtonian</a:t>
            </a:r>
            <a:r>
              <a:rPr lang="en-US" altLang="zh-CN" dirty="0" smtClean="0"/>
              <a:t> dynamics, continuum</a:t>
            </a:r>
          </a:p>
          <a:p>
            <a:pPr eaLnBrk="1" hangingPunct="1"/>
            <a:r>
              <a:rPr lang="en-US" altLang="zh-CN" dirty="0" smtClean="0"/>
              <a:t>mechanics, numerical computation, differential geometry,</a:t>
            </a:r>
          </a:p>
          <a:p>
            <a:pPr eaLnBrk="1" hangingPunct="1"/>
            <a:r>
              <a:rPr lang="en-US" altLang="zh-CN" dirty="0" smtClean="0"/>
              <a:t>vector calculus, approximation theory and Computer</a:t>
            </a:r>
          </a:p>
          <a:p>
            <a:pPr eaLnBrk="1" hangingPunct="1"/>
            <a:r>
              <a:rPr lang="en-US" altLang="zh-CN" dirty="0" smtClean="0"/>
              <a:t>Graphics (to name a few) into a vast and powerful toolkit,</a:t>
            </a:r>
          </a:p>
          <a:p>
            <a:pPr eaLnBrk="1" hangingPunct="1"/>
            <a:r>
              <a:rPr lang="en-US" altLang="zh-CN" dirty="0" smtClean="0"/>
              <a:t>which is being further explored and extended. The field is in</a:t>
            </a:r>
          </a:p>
          <a:p>
            <a:pPr eaLnBrk="1" hangingPunct="1"/>
            <a:r>
              <a:rPr lang="en-US" altLang="zh-CN" dirty="0" smtClean="0"/>
              <a:t>constant flux and, thus, active and fruitful, with many visually</a:t>
            </a:r>
          </a:p>
          <a:p>
            <a:pPr eaLnBrk="1" hangingPunct="1"/>
            <a:r>
              <a:rPr lang="en-US" altLang="zh-CN" dirty="0" smtClean="0"/>
              <a:t>stunning achievements to account for.</a:t>
            </a:r>
          </a:p>
          <a:p>
            <a:pPr eaLnBrk="1" hangingPunct="1"/>
            <a:endParaRPr lang="en-US" altLang="zh-CN" dirty="0" smtClean="0"/>
          </a:p>
          <a:p>
            <a:pPr eaLnBrk="1" hangingPunct="1"/>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44</a:t>
            </a:fld>
            <a:endParaRPr lang="en-US"/>
          </a:p>
        </p:txBody>
      </p:sp>
    </p:spTree>
    <p:extLst>
      <p:ext uri="{BB962C8B-B14F-4D97-AF65-F5344CB8AC3E}">
        <p14:creationId xmlns:p14="http://schemas.microsoft.com/office/powerpoint/2010/main" val="3431985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smtClean="0"/>
          </a:p>
          <a:p>
            <a:pPr eaLnBrk="1" hangingPunct="1"/>
            <a:r>
              <a:rPr lang="en-US" altLang="zh-CN" dirty="0" smtClean="0"/>
              <a:t>Lighting and shading are important tools for making graphics images appear more realistic and</a:t>
            </a:r>
          </a:p>
          <a:p>
            <a:pPr eaLnBrk="1" hangingPunct="1"/>
            <a:r>
              <a:rPr lang="en-US" altLang="zh-CN" dirty="0" smtClean="0"/>
              <a:t>more understandable. Lighting and shading can provide crucial visual cues about the curvature</a:t>
            </a:r>
          </a:p>
          <a:p>
            <a:pPr eaLnBrk="1" hangingPunct="1"/>
            <a:r>
              <a:rPr lang="en-US" altLang="zh-CN" dirty="0" smtClean="0"/>
              <a:t>and orientation of surfaces and are important in making three-dimensionality apparent in a</a:t>
            </a:r>
          </a:p>
          <a:p>
            <a:pPr eaLnBrk="1" hangingPunct="1"/>
            <a:r>
              <a:rPr lang="en-US" altLang="zh-CN" dirty="0" smtClean="0"/>
              <a:t>graphics image. Indeed, good lighting and shading are probably more important than correct</a:t>
            </a:r>
          </a:p>
          <a:p>
            <a:pPr eaLnBrk="1" hangingPunct="1"/>
            <a:r>
              <a:rPr lang="en-US" altLang="zh-CN" dirty="0" smtClean="0"/>
              <a:t>perspective in making a scene understandable.</a:t>
            </a:r>
          </a:p>
          <a:p>
            <a:pPr eaLnBrk="1" hangingPunct="1"/>
            <a:endParaRPr lang="en-US" altLang="zh-CN" dirty="0" smtClean="0"/>
          </a:p>
          <a:p>
            <a:pPr eaLnBrk="1" hangingPunct="1"/>
            <a:r>
              <a:rPr lang="en-US" altLang="zh-CN" dirty="0" smtClean="0"/>
              <a:t>Lighting and illumination models in computer graphics are based on a modular approach</a:t>
            </a:r>
          </a:p>
          <a:p>
            <a:pPr eaLnBrk="1" hangingPunct="1"/>
            <a:r>
              <a:rPr lang="en-US" altLang="zh-CN" dirty="0" smtClean="0"/>
              <a:t>wherein the artist or programmer specifies the positions and properties of light sources,</a:t>
            </a:r>
          </a:p>
          <a:p>
            <a:pPr eaLnBrk="1" hangingPunct="1"/>
            <a:r>
              <a:rPr lang="en-US" altLang="zh-CN" dirty="0" smtClean="0"/>
              <a:t>and, independently, specifies the surface properties of materials. The properties of the lights</a:t>
            </a:r>
          </a:p>
          <a:p>
            <a:pPr eaLnBrk="1" hangingPunct="1"/>
            <a:r>
              <a:rPr lang="en-US" altLang="zh-CN" dirty="0" smtClean="0"/>
              <a:t>and the materials interact to create the illumination, color, and shading seen from a given</a:t>
            </a:r>
          </a:p>
          <a:p>
            <a:pPr eaLnBrk="1" hangingPunct="1"/>
            <a:r>
              <a:rPr lang="en-US" altLang="zh-CN" dirty="0" smtClean="0"/>
              <a:t>viewpoint.</a:t>
            </a:r>
            <a:endParaRPr lang="zh-CN" altLang="en-US" dirty="0" smtClean="0"/>
          </a:p>
          <a:p>
            <a:pPr eaLnBrk="1" hangingPunct="1">
              <a:spcBef>
                <a:spcPct val="0"/>
              </a:spcBef>
            </a:pPr>
            <a:endParaRPr lang="zh-CN" altLang="en-US" dirty="0" smtClean="0"/>
          </a:p>
          <a:p>
            <a:pPr eaLnBrk="1" hangingPunct="1">
              <a:spcBef>
                <a:spcPct val="0"/>
              </a:spcBef>
            </a:pPr>
            <a:endParaRPr lang="zh-CN" altLang="en-US" dirty="0" smtClean="0"/>
          </a:p>
          <a:p>
            <a:pPr eaLnBrk="1" hangingPunct="1">
              <a:spcBef>
                <a:spcPct val="0"/>
              </a:spcBef>
            </a:pPr>
            <a:r>
              <a:rPr lang="en-US" altLang="zh-CN" dirty="0" smtClean="0"/>
              <a:t>This chapter will discuss various lighting models used in computer graphics.</a:t>
            </a:r>
          </a:p>
          <a:p>
            <a:pPr eaLnBrk="1" hangingPunct="1">
              <a:spcBef>
                <a:spcPct val="0"/>
              </a:spcBef>
            </a:pPr>
            <a:r>
              <a:rPr lang="en-US" altLang="zh-CN" dirty="0" smtClean="0"/>
              <a:t>As in the figure, all the teapots in the 4 images are using different data-driven BRDF models.</a:t>
            </a:r>
          </a:p>
          <a:p>
            <a:pPr eaLnBrk="1" hangingPunct="1">
              <a:spcBef>
                <a:spcPct val="0"/>
              </a:spcBef>
            </a:pPr>
            <a:endParaRPr lang="en-US" altLang="zh-CN" dirty="0" smtClean="0"/>
          </a:p>
          <a:p>
            <a:pPr eaLnBrk="1" hangingPunct="1">
              <a:spcBef>
                <a:spcPct val="0"/>
              </a:spcBef>
            </a:pPr>
            <a:endParaRPr lang="en-US" altLang="zh-CN" dirty="0" smtClean="0"/>
          </a:p>
          <a:p>
            <a:pPr eaLnBrk="1" hangingPunct="1">
              <a:spcBef>
                <a:spcPct val="0"/>
              </a:spcBef>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45</a:t>
            </a:fld>
            <a:endParaRPr lang="en-US"/>
          </a:p>
        </p:txBody>
      </p:sp>
    </p:spTree>
    <p:extLst>
      <p:ext uri="{BB962C8B-B14F-4D97-AF65-F5344CB8AC3E}">
        <p14:creationId xmlns:p14="http://schemas.microsoft.com/office/powerpoint/2010/main" val="1010291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402853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smtClean="0"/>
          </a:p>
          <a:p>
            <a:pPr eaLnBrk="1" hangingPunct="1"/>
            <a:r>
              <a:rPr lang="en-US" altLang="zh-CN" dirty="0" smtClean="0"/>
              <a:t>Ray tracing is a technique that performs, by a single unified technique, global calculations of</a:t>
            </a:r>
          </a:p>
          <a:p>
            <a:pPr eaLnBrk="1" hangingPunct="1"/>
            <a:r>
              <a:rPr lang="en-US" altLang="zh-CN" dirty="0" smtClean="0"/>
              <a:t>lighting and shading, hidden surface elimination, reflection and transmission of light, casting</a:t>
            </a:r>
          </a:p>
          <a:p>
            <a:pPr eaLnBrk="1" hangingPunct="1"/>
            <a:r>
              <a:rPr lang="en-US" altLang="zh-CN" dirty="0" smtClean="0"/>
              <a:t>of shadows, and other effects. As such, it significantly extends the local lighting models. Ray tracing also eliminates</a:t>
            </a:r>
          </a:p>
          <a:p>
            <a:pPr eaLnBrk="1" hangingPunct="1"/>
            <a:r>
              <a:rPr lang="en-US" altLang="zh-CN" dirty="0" smtClean="0"/>
              <a:t>the use of a depth buffer for hidden surface determination. In addition, it allows for many</a:t>
            </a:r>
          </a:p>
          <a:p>
            <a:pPr eaLnBrk="1" hangingPunct="1"/>
            <a:r>
              <a:rPr lang="en-US" altLang="zh-CN" dirty="0" smtClean="0"/>
              <a:t>special effects and can create images that are more realistic looking than those that can be</a:t>
            </a:r>
          </a:p>
          <a:p>
            <a:pPr eaLnBrk="1" hangingPunct="1"/>
            <a:r>
              <a:rPr lang="en-US" altLang="zh-CN" dirty="0" smtClean="0"/>
              <a:t>easily obtained by the methods we have discussed so far.</a:t>
            </a:r>
          </a:p>
          <a:p>
            <a:pPr eaLnBrk="1" hangingPunct="1"/>
            <a:endParaRPr lang="zh-CN" altLang="en-US" dirty="0" smtClean="0"/>
          </a:p>
          <a:p>
            <a:pPr eaLnBrk="1" hangingPunct="1"/>
            <a:r>
              <a:rPr lang="en-US" altLang="zh-CN" dirty="0" smtClean="0"/>
              <a:t>The basic idea behind ray tracing is to follow the paths of light rays around a 3-D scene.</a:t>
            </a:r>
          </a:p>
          <a:p>
            <a:pPr eaLnBrk="1" hangingPunct="1"/>
            <a:r>
              <a:rPr lang="en-US" altLang="zh-CN" dirty="0" smtClean="0"/>
              <a:t>Typically, one follows the light rays</a:t>
            </a:r>
            <a:r>
              <a:rPr lang="en-US" altLang="zh-CN" dirty="0" smtClean="0">
                <a:latin typeface="Arial" panose="020B0604020202020204" pitchFamily="34" charset="0"/>
              </a:rPr>
              <a:t>’</a:t>
            </a:r>
            <a:r>
              <a:rPr lang="en-US" altLang="zh-CN" dirty="0" smtClean="0"/>
              <a:t> paths from the position of the viewer back to their source.</a:t>
            </a:r>
          </a:p>
          <a:p>
            <a:pPr eaLnBrk="1" hangingPunct="1"/>
            <a:r>
              <a:rPr lang="en-US" altLang="zh-CN" dirty="0" smtClean="0"/>
              <a:t>When light rays hit objects in the 3-D scene, one computes the reflection direction for the light</a:t>
            </a:r>
          </a:p>
          <a:p>
            <a:pPr eaLnBrk="1" hangingPunct="1"/>
            <a:r>
              <a:rPr lang="en-US" altLang="zh-CN" dirty="0" smtClean="0"/>
              <a:t>ray and continues to follow the light ray in the reflection direction. Continuing this process,</a:t>
            </a:r>
          </a:p>
          <a:p>
            <a:pPr eaLnBrk="1" hangingPunct="1"/>
            <a:r>
              <a:rPr lang="en-US" altLang="zh-CN" dirty="0" smtClean="0"/>
              <a:t>perhaps through multiple reflections (and possibly transmissions through transparent media),</a:t>
            </a:r>
          </a:p>
          <a:p>
            <a:pPr eaLnBrk="1" hangingPunct="1"/>
            <a:r>
              <a:rPr lang="en-US" altLang="zh-CN" dirty="0" smtClean="0"/>
              <a:t>one can trace the path of a light ray from its origination at a light source until it reaches the</a:t>
            </a:r>
          </a:p>
          <a:p>
            <a:pPr eaLnBrk="1" hangingPunct="1"/>
            <a:r>
              <a:rPr lang="en-US" altLang="zh-CN" dirty="0" smtClean="0"/>
              <a:t>view position.</a:t>
            </a:r>
            <a:endParaRPr lang="zh-CN" altLang="en-US" dirty="0" smtClean="0"/>
          </a:p>
          <a:p>
            <a:pPr eaLnBrk="1" hangingPunct="1"/>
            <a:endParaRPr lang="zh-CN" altLang="en-US" dirty="0" smtClean="0"/>
          </a:p>
          <a:p>
            <a:pPr eaLnBrk="1" hangingPunct="1"/>
            <a:r>
              <a:rPr lang="en-US" altLang="zh-CN" dirty="0" smtClean="0"/>
              <a:t>We will discuss the basis idea of ray tracing and several advanced techniques as well.</a:t>
            </a:r>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47</a:t>
            </a:fld>
            <a:endParaRPr lang="en-US"/>
          </a:p>
        </p:txBody>
      </p:sp>
    </p:spTree>
    <p:extLst>
      <p:ext uri="{BB962C8B-B14F-4D97-AF65-F5344CB8AC3E}">
        <p14:creationId xmlns:p14="http://schemas.microsoft.com/office/powerpoint/2010/main" val="941552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(In the figure, is a hierarchical structure called octree (</a:t>
            </a:r>
            <a:r>
              <a:rPr lang="zh-CN" altLang="en-US" dirty="0" smtClean="0"/>
              <a:t>八叉树</a:t>
            </a:r>
            <a:r>
              <a:rPr lang="en-US" altLang="zh-CN" dirty="0" smtClean="0"/>
              <a:t>))</a:t>
            </a:r>
          </a:p>
          <a:p>
            <a:pPr eaLnBrk="1" hangingPunct="1">
              <a:spcBef>
                <a:spcPct val="0"/>
              </a:spcBef>
            </a:pPr>
            <a:r>
              <a:rPr lang="en-US" altLang="zh-CN" dirty="0" smtClean="0"/>
              <a:t>However, the biggest disadvantage of ray tracing is that it is too slow, especially for large scenes.</a:t>
            </a:r>
          </a:p>
          <a:p>
            <a:pPr eaLnBrk="1" hangingPunct="1">
              <a:spcBef>
                <a:spcPct val="0"/>
              </a:spcBef>
            </a:pPr>
            <a:r>
              <a:rPr lang="en-US" altLang="zh-CN" dirty="0" smtClean="0"/>
              <a:t>In this chapter, we will discuss several techniques to accelerate ray tracing, such as BSP tree, octree, and so on.</a:t>
            </a:r>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48</a:t>
            </a:fld>
            <a:endParaRPr lang="en-US"/>
          </a:p>
        </p:txBody>
      </p:sp>
    </p:spTree>
    <p:extLst>
      <p:ext uri="{BB962C8B-B14F-4D97-AF65-F5344CB8AC3E}">
        <p14:creationId xmlns:p14="http://schemas.microsoft.com/office/powerpoint/2010/main" val="1674874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(Image: Left, no texture, Right, with texture)</a:t>
            </a:r>
          </a:p>
          <a:p>
            <a:pPr eaLnBrk="1" hangingPunct="1">
              <a:spcBef>
                <a:spcPct val="0"/>
              </a:spcBef>
            </a:pPr>
            <a:endParaRPr lang="zh-CN" altLang="en-US" dirty="0" smtClean="0"/>
          </a:p>
          <a:p>
            <a:pPr eaLnBrk="1" hangingPunct="1">
              <a:spcBef>
                <a:spcPct val="0"/>
              </a:spcBef>
            </a:pPr>
            <a:r>
              <a:rPr lang="en-US" altLang="zh-CN" dirty="0" smtClean="0"/>
              <a:t>Texture exhibits great </a:t>
            </a:r>
            <a:r>
              <a:rPr lang="en-US" altLang="zh-CN" dirty="0" err="1" smtClean="0"/>
              <a:t>realistics</a:t>
            </a:r>
            <a:r>
              <a:rPr lang="en-US" altLang="zh-CN" dirty="0" smtClean="0"/>
              <a:t> in rendering.</a:t>
            </a:r>
          </a:p>
          <a:p>
            <a:pPr eaLnBrk="1" hangingPunct="1">
              <a:spcBef>
                <a:spcPct val="0"/>
              </a:spcBef>
            </a:pPr>
            <a:r>
              <a:rPr lang="en-US" altLang="zh-CN" dirty="0" smtClean="0"/>
              <a:t>Texture mapping, in its simplest form, consists of applying a graphics image, a picture, or a</a:t>
            </a:r>
          </a:p>
          <a:p>
            <a:pPr eaLnBrk="1" hangingPunct="1"/>
            <a:r>
              <a:rPr lang="en-US" altLang="zh-CN" dirty="0" smtClean="0"/>
              <a:t>pattern to a surface. A texture could, for example, apply an actual picture to a surface such</a:t>
            </a:r>
          </a:p>
          <a:p>
            <a:pPr eaLnBrk="1" hangingPunct="1"/>
            <a:r>
              <a:rPr lang="en-US" altLang="zh-CN" dirty="0" smtClean="0"/>
              <a:t>as a label on a can or a picture on a billboard or can apply patterns </a:t>
            </a:r>
            <a:r>
              <a:rPr lang="en-US" altLang="zh-CN" dirty="0" err="1" smtClean="0"/>
              <a:t>suchas</a:t>
            </a:r>
            <a:r>
              <a:rPr lang="en-US" altLang="zh-CN" dirty="0" smtClean="0"/>
              <a:t> wood</a:t>
            </a:r>
          </a:p>
          <a:p>
            <a:pPr eaLnBrk="1" hangingPunct="1"/>
            <a:r>
              <a:rPr lang="en-US" altLang="zh-CN" dirty="0" smtClean="0"/>
              <a:t>grain or stone surfaces. </a:t>
            </a:r>
          </a:p>
          <a:p>
            <a:pPr eaLnBrk="1" hangingPunct="1"/>
            <a:endParaRPr lang="en-US" altLang="zh-CN" dirty="0" smtClean="0"/>
          </a:p>
          <a:p>
            <a:pPr eaLnBrk="1" hangingPunct="1"/>
            <a:r>
              <a:rPr lang="en-US" altLang="zh-CN" dirty="0" smtClean="0"/>
              <a:t>More generally, a texture can hold any kind of information that</a:t>
            </a:r>
            <a:r>
              <a:rPr lang="en-US" altLang="zh-CN" baseline="0" dirty="0" smtClean="0"/>
              <a:t> </a:t>
            </a:r>
            <a:r>
              <a:rPr lang="en-US" altLang="zh-CN" dirty="0" smtClean="0"/>
              <a:t>affects the appearance of a surface: the texture map serves as a precomputed table, and the</a:t>
            </a:r>
          </a:p>
          <a:p>
            <a:pPr eaLnBrk="1" hangingPunct="1"/>
            <a:r>
              <a:rPr lang="en-US" altLang="zh-CN" dirty="0" smtClean="0"/>
              <a:t>texture mapping then consists simply of table lookup to retrieve the information affecting a</a:t>
            </a:r>
          </a:p>
          <a:p>
            <a:pPr eaLnBrk="1" hangingPunct="1"/>
            <a:r>
              <a:rPr lang="en-US" altLang="zh-CN" dirty="0" smtClean="0"/>
              <a:t>particular point on the surface as it is rendered. If you do not use texture maps, your surfaces</a:t>
            </a:r>
          </a:p>
          <a:p>
            <a:pPr eaLnBrk="1" hangingPunct="1"/>
            <a:r>
              <a:rPr lang="en-US" altLang="zh-CN" dirty="0" smtClean="0"/>
              <a:t>will either be rendered as very smooth, uniform surfaces or will need to be rendered with very</a:t>
            </a:r>
          </a:p>
          <a:p>
            <a:pPr eaLnBrk="1" hangingPunct="1"/>
            <a:r>
              <a:rPr lang="en-US" altLang="zh-CN" dirty="0" smtClean="0"/>
              <a:t>small polygons so that you can explicitly specify surface properties on a fine scale.</a:t>
            </a:r>
          </a:p>
          <a:p>
            <a:pPr eaLnBrk="1" hangingPunct="1"/>
            <a:endParaRPr lang="zh-CN" altLang="en-US" dirty="0" smtClean="0"/>
          </a:p>
          <a:p>
            <a:pPr eaLnBrk="1" hangingPunct="1"/>
            <a:r>
              <a:rPr lang="en-US" altLang="zh-CN" dirty="0" smtClean="0"/>
              <a:t>In this chapter, we will discuss 2D-textures, high dimensional textures and texture synthesis techniques.</a:t>
            </a:r>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49</a:t>
            </a:fld>
            <a:endParaRPr lang="en-US"/>
          </a:p>
        </p:txBody>
      </p:sp>
    </p:spTree>
    <p:extLst>
      <p:ext uri="{BB962C8B-B14F-4D97-AF65-F5344CB8AC3E}">
        <p14:creationId xmlns:p14="http://schemas.microsoft.com/office/powerpoint/2010/main" val="1453246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smtClean="0"/>
          </a:p>
          <a:p>
            <a:pPr eaLnBrk="1" hangingPunct="1">
              <a:spcBef>
                <a:spcPct val="0"/>
              </a:spcBef>
            </a:pPr>
            <a:r>
              <a:rPr lang="en-US" altLang="zh-CN" dirty="0" smtClean="0"/>
              <a:t>Shadows are important elements in creating realistic images and in providing the user with visual cures about object placement.</a:t>
            </a:r>
          </a:p>
          <a:p>
            <a:pPr eaLnBrk="1" hangingPunct="1">
              <a:spcBef>
                <a:spcPct val="0"/>
              </a:spcBef>
            </a:pPr>
            <a:r>
              <a:rPr lang="en-US" altLang="zh-CN" dirty="0" smtClean="0"/>
              <a:t>Shadows in graphics could be category into hard shadows (cause by a point/directional light source), </a:t>
            </a:r>
          </a:p>
          <a:p>
            <a:pPr eaLnBrk="1" hangingPunct="1">
              <a:spcBef>
                <a:spcPct val="0"/>
              </a:spcBef>
            </a:pPr>
            <a:r>
              <a:rPr lang="en-US" altLang="zh-CN" dirty="0" smtClean="0"/>
              <a:t>soft shadows (by a area light source) and environment map shadows( by full environment lighting).</a:t>
            </a:r>
          </a:p>
          <a:p>
            <a:pPr eaLnBrk="1" hangingPunct="1">
              <a:spcBef>
                <a:spcPct val="0"/>
              </a:spcBef>
            </a:pPr>
            <a:r>
              <a:rPr lang="en-US" altLang="zh-CN" dirty="0" smtClean="0"/>
              <a:t>However, computing shadow effects for lighting scenes is difficult because it involves full visibility testing/ray-intersection in each pixel/vertex, which is computational expensive.</a:t>
            </a:r>
          </a:p>
          <a:p>
            <a:pPr eaLnBrk="1" hangingPunct="1">
              <a:spcBef>
                <a:spcPct val="0"/>
              </a:spcBef>
            </a:pPr>
            <a:endParaRPr lang="en-US" altLang="zh-CN" dirty="0" smtClean="0"/>
          </a:p>
          <a:p>
            <a:pPr eaLnBrk="1" hangingPunct="1">
              <a:spcBef>
                <a:spcPct val="0"/>
              </a:spcBef>
            </a:pPr>
            <a:r>
              <a:rPr lang="en-US" altLang="zh-CN" dirty="0" smtClean="0"/>
              <a:t>In this chapter, we will discuss different techniques for generating hard/soft/</a:t>
            </a:r>
            <a:r>
              <a:rPr lang="en-US" altLang="zh-CN" dirty="0" err="1" smtClean="0"/>
              <a:t>environemnt</a:t>
            </a:r>
            <a:r>
              <a:rPr lang="en-US" altLang="zh-CN" dirty="0" smtClean="0"/>
              <a:t> map shadow.</a:t>
            </a:r>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50</a:t>
            </a:fld>
            <a:endParaRPr lang="en-US"/>
          </a:p>
        </p:txBody>
      </p:sp>
    </p:spTree>
    <p:extLst>
      <p:ext uri="{BB962C8B-B14F-4D97-AF65-F5344CB8AC3E}">
        <p14:creationId xmlns:p14="http://schemas.microsoft.com/office/powerpoint/2010/main" val="3169027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smtClean="0"/>
          </a:p>
          <a:p>
            <a:pPr eaLnBrk="1" hangingPunct="1"/>
            <a:r>
              <a:rPr lang="en-US" altLang="zh-CN" dirty="0" err="1" smtClean="0"/>
              <a:t>Radiosity</a:t>
            </a:r>
            <a:r>
              <a:rPr lang="en-US" altLang="zh-CN" dirty="0" smtClean="0"/>
              <a:t> is a global lighting method that tracks the spread of diffuse light around a scene. As</a:t>
            </a:r>
          </a:p>
          <a:p>
            <a:pPr eaLnBrk="1" hangingPunct="1"/>
            <a:r>
              <a:rPr lang="en-US" altLang="zh-CN" dirty="0" smtClean="0"/>
              <a:t>a global lighting method, it attempts to simulate the effect of multiple light reflection. Unlike</a:t>
            </a:r>
          </a:p>
          <a:p>
            <a:pPr eaLnBrk="1" hangingPunct="1"/>
            <a:r>
              <a:rPr lang="en-US" altLang="zh-CN" dirty="0" smtClean="0"/>
              <a:t>basic ray tracing, which tracks only the specular transport of light, </a:t>
            </a:r>
            <a:r>
              <a:rPr lang="en-US" altLang="zh-CN" dirty="0" err="1" smtClean="0"/>
              <a:t>radiosity</a:t>
            </a:r>
            <a:r>
              <a:rPr lang="en-US" altLang="zh-CN" dirty="0" smtClean="0"/>
              <a:t> tracks only the</a:t>
            </a:r>
          </a:p>
          <a:p>
            <a:pPr eaLnBrk="1" hangingPunct="1"/>
            <a:r>
              <a:rPr lang="en-US" altLang="zh-CN" dirty="0" smtClean="0"/>
              <a:t>diffuse transport of light.</a:t>
            </a:r>
          </a:p>
          <a:p>
            <a:pPr eaLnBrk="1" hangingPunct="1"/>
            <a:endParaRPr lang="en-US" altLang="zh-CN" dirty="0" smtClean="0"/>
          </a:p>
          <a:p>
            <a:pPr eaLnBrk="1" hangingPunct="1"/>
            <a:r>
              <a:rPr lang="en-US" altLang="zh-CN" dirty="0" err="1" smtClean="0"/>
              <a:t>Radiosity</a:t>
            </a:r>
            <a:r>
              <a:rPr lang="en-US" altLang="zh-CN" dirty="0" smtClean="0"/>
              <a:t> methods are, in many ways, complementary to ray tracing methods. Basic ray</a:t>
            </a:r>
          </a:p>
          <a:p>
            <a:pPr eaLnBrk="1" hangingPunct="1"/>
            <a:r>
              <a:rPr lang="en-US" altLang="zh-CN" dirty="0" smtClean="0"/>
              <a:t>tracing tracks the global transport of </a:t>
            </a:r>
            <a:r>
              <a:rPr lang="en-US" altLang="zh-CN" dirty="0" err="1" smtClean="0"/>
              <a:t>specularly</a:t>
            </a:r>
            <a:r>
              <a:rPr lang="en-US" altLang="zh-CN" dirty="0" smtClean="0"/>
              <a:t> reflected light, whereas </a:t>
            </a:r>
            <a:r>
              <a:rPr lang="en-US" altLang="zh-CN" dirty="0" err="1" smtClean="0"/>
              <a:t>radiosity</a:t>
            </a:r>
            <a:r>
              <a:rPr lang="en-US" altLang="zh-CN" dirty="0" smtClean="0"/>
              <a:t> tracks the</a:t>
            </a:r>
          </a:p>
          <a:p>
            <a:pPr eaLnBrk="1" hangingPunct="1"/>
            <a:r>
              <a:rPr lang="en-US" altLang="zh-CN" dirty="0" smtClean="0"/>
              <a:t>global transport of diffusely reflected light. Thus, </a:t>
            </a:r>
            <a:r>
              <a:rPr lang="en-US" altLang="zh-CN" dirty="0" err="1" smtClean="0"/>
              <a:t>radiosity</a:t>
            </a:r>
            <a:r>
              <a:rPr lang="en-US" altLang="zh-CN" dirty="0" smtClean="0"/>
              <a:t> is much better at softly lit scenes</a:t>
            </a:r>
          </a:p>
          <a:p>
            <a:pPr eaLnBrk="1" hangingPunct="1"/>
            <a:r>
              <a:rPr lang="en-US" altLang="zh-CN" dirty="0" smtClean="0"/>
              <a:t>with subtle color shading, whereas ray tracing is better at rendering sharp shadows. </a:t>
            </a:r>
            <a:r>
              <a:rPr lang="en-US" altLang="zh-CN" dirty="0" err="1" smtClean="0"/>
              <a:t>Radiosity</a:t>
            </a:r>
            <a:endParaRPr lang="en-US" altLang="zh-CN" dirty="0" smtClean="0"/>
          </a:p>
          <a:p>
            <a:pPr eaLnBrk="1" hangingPunct="1"/>
            <a:r>
              <a:rPr lang="en-US" altLang="zh-CN" dirty="0" smtClean="0"/>
              <a:t>methods usually track the diffusely reflected light by starting at the light source and tracking the</a:t>
            </a:r>
          </a:p>
          <a:p>
            <a:pPr eaLnBrk="1" hangingPunct="1"/>
            <a:r>
              <a:rPr lang="en-US" altLang="zh-CN" dirty="0" smtClean="0"/>
              <a:t>movement of illumination forward. Ray tracing generally starts at the view point position and</a:t>
            </a:r>
          </a:p>
          <a:p>
            <a:pPr eaLnBrk="1" hangingPunct="1"/>
            <a:r>
              <a:rPr lang="en-US" altLang="zh-CN" dirty="0" smtClean="0"/>
              <a:t>tracks rays of light backwards (in the so-called forward ray tracing). For this reason, the results</a:t>
            </a:r>
          </a:p>
          <a:p>
            <a:pPr eaLnBrk="1" hangingPunct="1"/>
            <a:r>
              <a:rPr lang="en-US" altLang="zh-CN" dirty="0" smtClean="0"/>
              <a:t>of ray tracing are view dependent, whereas the results of </a:t>
            </a:r>
            <a:r>
              <a:rPr lang="en-US" altLang="zh-CN" dirty="0" err="1" smtClean="0"/>
              <a:t>radiosity</a:t>
            </a:r>
            <a:r>
              <a:rPr lang="en-US" altLang="zh-CN" dirty="0" smtClean="0"/>
              <a:t> are view independent. Thus,</a:t>
            </a:r>
          </a:p>
          <a:p>
            <a:pPr eaLnBrk="1" hangingPunct="1"/>
            <a:r>
              <a:rPr lang="en-US" altLang="zh-CN" dirty="0" err="1" smtClean="0"/>
              <a:t>radiosity</a:t>
            </a:r>
            <a:r>
              <a:rPr lang="en-US" altLang="zh-CN" dirty="0" smtClean="0"/>
              <a:t> can be used to preprocess a scene ahead of time, and once the </a:t>
            </a:r>
            <a:r>
              <a:rPr lang="en-US" altLang="zh-CN" dirty="0" err="1" smtClean="0"/>
              <a:t>radiosity</a:t>
            </a:r>
            <a:r>
              <a:rPr lang="en-US" altLang="zh-CN" dirty="0" smtClean="0"/>
              <a:t> algorithm</a:t>
            </a:r>
          </a:p>
          <a:p>
            <a:pPr eaLnBrk="1" hangingPunct="1"/>
            <a:r>
              <a:rPr lang="en-US" altLang="zh-CN" dirty="0" smtClean="0"/>
              <a:t>is completed the scene can be traversed in real time without expensive computation. This</a:t>
            </a:r>
          </a:p>
          <a:p>
            <a:pPr eaLnBrk="1" hangingPunct="1"/>
            <a:r>
              <a:rPr lang="en-US" altLang="zh-CN" dirty="0" smtClean="0"/>
              <a:t>means that </a:t>
            </a:r>
            <a:r>
              <a:rPr lang="en-US" altLang="zh-CN" dirty="0" err="1" smtClean="0"/>
              <a:t>radiosity</a:t>
            </a:r>
            <a:r>
              <a:rPr lang="en-US" altLang="zh-CN" dirty="0" smtClean="0"/>
              <a:t> is well suited to interactive walkthrough applications. By comparison, ray</a:t>
            </a:r>
          </a:p>
          <a:p>
            <a:pPr eaLnBrk="1" hangingPunct="1"/>
            <a:r>
              <a:rPr lang="en-US" altLang="zh-CN" dirty="0" smtClean="0"/>
              <a:t>tracing cannot generally be viewed by a moving viewer in realtime, since the entire ray tracing</a:t>
            </a:r>
          </a:p>
          <a:p>
            <a:pPr eaLnBrk="1" hangingPunct="1"/>
            <a:r>
              <a:rPr lang="en-US" altLang="zh-CN" dirty="0" smtClean="0"/>
              <a:t>procedure must be repeated for each change in the view position.</a:t>
            </a:r>
          </a:p>
          <a:p>
            <a:pPr eaLnBrk="1" hangingPunct="1"/>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51</a:t>
            </a:fld>
            <a:endParaRPr lang="en-US"/>
          </a:p>
        </p:txBody>
      </p:sp>
    </p:spTree>
    <p:extLst>
      <p:ext uri="{BB962C8B-B14F-4D97-AF65-F5344CB8AC3E}">
        <p14:creationId xmlns:p14="http://schemas.microsoft.com/office/powerpoint/2010/main" val="3577506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7D5A03B-08FB-451F-BD92-52AFF74ACA54}" type="slidenum">
              <a:rPr lang="en-US">
                <a:solidFill>
                  <a:prstClr val="black"/>
                </a:solidFill>
              </a:rPr>
              <a:pPr>
                <a:defRPr/>
              </a:pPr>
              <a:t>11</a:t>
            </a:fld>
            <a:endParaRPr lang="en-US">
              <a:solidFill>
                <a:prstClr val="black"/>
              </a:solidFill>
            </a:endParaRPr>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t>Why would this be useful?  Main reason is focus.  Also enables “smart” cropping.</a:t>
            </a:r>
          </a:p>
        </p:txBody>
      </p:sp>
    </p:spTree>
    <p:extLst>
      <p:ext uri="{BB962C8B-B14F-4D97-AF65-F5344CB8AC3E}">
        <p14:creationId xmlns:p14="http://schemas.microsoft.com/office/powerpoint/2010/main" val="3101516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445785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hlinkClick r:id="rId3" tooltip="Association for Computing Machinery"/>
              </a:rPr>
              <a:t>ACM</a:t>
            </a:r>
            <a:r>
              <a:rPr lang="en-US" altLang="zh-CN" dirty="0" smtClean="0"/>
              <a:t> </a:t>
            </a:r>
            <a:r>
              <a:rPr lang="en-US" altLang="zh-CN" dirty="0" smtClean="0">
                <a:hlinkClick r:id="rId4" tooltip="SIGGRAPH"/>
              </a:rPr>
              <a:t>SIGGRAPH</a:t>
            </a:r>
            <a:r>
              <a:rPr lang="en-US" altLang="zh-CN" dirty="0" smtClean="0"/>
              <a:t> has an award named for Coons. The </a:t>
            </a:r>
            <a:r>
              <a:rPr lang="en-US" altLang="zh-CN" b="1" dirty="0" smtClean="0"/>
              <a:t>Steven Anson Coons Award for Outstanding Creative Contributions to Computer Graphics</a:t>
            </a:r>
            <a:r>
              <a:rPr lang="en-US" altLang="zh-CN" dirty="0" smtClean="0"/>
              <a:t> is given in odd-numbered years to an individual to honor that person's lifetime contribution to computer graphics and interactive techniques. It is considered the field's most prestigious award. </a:t>
            </a:r>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77</a:t>
            </a:fld>
            <a:endParaRPr lang="en-US"/>
          </a:p>
        </p:txBody>
      </p:sp>
    </p:spTree>
    <p:extLst>
      <p:ext uri="{BB962C8B-B14F-4D97-AF65-F5344CB8AC3E}">
        <p14:creationId xmlns:p14="http://schemas.microsoft.com/office/powerpoint/2010/main" val="397653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smtClean="0"/>
          </a:p>
          <a:p>
            <a:pPr eaLnBrk="1" hangingPunct="1"/>
            <a:r>
              <a:rPr lang="en-US" altLang="zh-CN" sz="1400" b="1" dirty="0" smtClean="0"/>
              <a:t>50</a:t>
            </a:r>
            <a:r>
              <a:rPr lang="zh-CN" altLang="en-US" sz="1400" b="1" dirty="0" smtClean="0"/>
              <a:t>年代</a:t>
            </a:r>
          </a:p>
          <a:p>
            <a:pPr marL="742950" lvl="1" indent="-285750" eaLnBrk="1" hangingPunct="1">
              <a:lnSpc>
                <a:spcPct val="115000"/>
              </a:lnSpc>
            </a:pPr>
            <a:r>
              <a:rPr lang="en-US" altLang="zh-CN" b="1" dirty="0" smtClean="0"/>
              <a:t>1950</a:t>
            </a:r>
            <a:r>
              <a:rPr lang="zh-CN" altLang="en-US" b="1" dirty="0" smtClean="0"/>
              <a:t>年，第一台图形显示器作为美国麻省理工学院（</a:t>
            </a:r>
            <a:r>
              <a:rPr lang="en-US" altLang="zh-CN" b="1" dirty="0" smtClean="0"/>
              <a:t>MIT</a:t>
            </a:r>
            <a:r>
              <a:rPr lang="zh-CN" altLang="en-US" b="1" dirty="0" smtClean="0"/>
              <a:t>）旋风</a:t>
            </a:r>
            <a:r>
              <a:rPr lang="en-US" altLang="zh-CN" b="1" dirty="0" smtClean="0"/>
              <a:t>I</a:t>
            </a:r>
            <a:r>
              <a:rPr lang="zh-CN" altLang="en-US" b="1" dirty="0" smtClean="0"/>
              <a:t>号（</a:t>
            </a:r>
            <a:r>
              <a:rPr lang="en-US" altLang="zh-CN" b="1" dirty="0" smtClean="0"/>
              <a:t>Whirlwind I</a:t>
            </a:r>
            <a:r>
              <a:rPr lang="zh-CN" altLang="en-US" b="1" dirty="0" smtClean="0"/>
              <a:t>）计算机的附件诞生。</a:t>
            </a:r>
          </a:p>
          <a:p>
            <a:pPr marL="742950" lvl="1" indent="-285750" eaLnBrk="1" hangingPunct="1">
              <a:lnSpc>
                <a:spcPct val="115000"/>
              </a:lnSpc>
            </a:pPr>
            <a:r>
              <a:rPr lang="en-US" altLang="zh-CN" b="1" dirty="0" smtClean="0"/>
              <a:t>1958</a:t>
            </a:r>
            <a:r>
              <a:rPr lang="zh-CN" altLang="en-US" b="1" dirty="0" smtClean="0"/>
              <a:t>年，美国</a:t>
            </a:r>
            <a:r>
              <a:rPr lang="en-US" altLang="zh-CN" b="1" dirty="0" err="1" smtClean="0"/>
              <a:t>Calcomp</a:t>
            </a:r>
            <a:r>
              <a:rPr lang="zh-CN" altLang="en-US" b="1" dirty="0" smtClean="0"/>
              <a:t>公司由联机的数字记录仪发展成滚筒式绘图仪，</a:t>
            </a:r>
            <a:r>
              <a:rPr lang="en-US" altLang="zh-CN" b="1" dirty="0" err="1" smtClean="0"/>
              <a:t>GerBer</a:t>
            </a:r>
            <a:r>
              <a:rPr lang="zh-CN" altLang="en-US" b="1" dirty="0" smtClean="0"/>
              <a:t>公司把数控机床发展成为平板式绘图仪。</a:t>
            </a:r>
          </a:p>
          <a:p>
            <a:pPr marL="742950" lvl="1" indent="-285750" eaLnBrk="1" hangingPunct="1">
              <a:lnSpc>
                <a:spcPct val="115000"/>
              </a:lnSpc>
            </a:pPr>
            <a:r>
              <a:rPr lang="en-US" altLang="zh-CN" b="1" dirty="0" smtClean="0"/>
              <a:t>50</a:t>
            </a:r>
            <a:r>
              <a:rPr lang="zh-CN" altLang="en-US" b="1" dirty="0" smtClean="0"/>
              <a:t>年代末期，</a:t>
            </a:r>
            <a:r>
              <a:rPr lang="en-US" altLang="zh-CN" b="1" dirty="0" smtClean="0"/>
              <a:t>MIT</a:t>
            </a:r>
            <a:r>
              <a:rPr lang="zh-CN" altLang="en-US" b="1" dirty="0" smtClean="0"/>
              <a:t>的林肯实验室在</a:t>
            </a:r>
            <a:r>
              <a:rPr lang="zh-CN" altLang="en-US" b="1" dirty="0" smtClean="0">
                <a:latin typeface="Arial" panose="020B0604020202020204" pitchFamily="34" charset="0"/>
              </a:rPr>
              <a:t>“</a:t>
            </a:r>
            <a:r>
              <a:rPr lang="zh-CN" altLang="en-US" b="1" dirty="0" smtClean="0"/>
              <a:t>旋风</a:t>
            </a:r>
            <a:r>
              <a:rPr lang="zh-CN" altLang="en-US" b="1" dirty="0" smtClean="0">
                <a:latin typeface="Arial" panose="020B0604020202020204" pitchFamily="34" charset="0"/>
              </a:rPr>
              <a:t>”</a:t>
            </a:r>
            <a:r>
              <a:rPr lang="zh-CN" altLang="en-US" b="1" dirty="0" smtClean="0"/>
              <a:t>计算机上开发</a:t>
            </a:r>
            <a:r>
              <a:rPr lang="en-US" altLang="zh-CN" b="1" dirty="0" smtClean="0"/>
              <a:t>SAGE</a:t>
            </a:r>
            <a:r>
              <a:rPr lang="zh-CN" altLang="en-US" b="1" dirty="0" smtClean="0"/>
              <a:t>空中防御体系。</a:t>
            </a:r>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78</a:t>
            </a:fld>
            <a:endParaRPr lang="en-US"/>
          </a:p>
        </p:txBody>
      </p:sp>
    </p:spTree>
    <p:extLst>
      <p:ext uri="{BB962C8B-B14F-4D97-AF65-F5344CB8AC3E}">
        <p14:creationId xmlns:p14="http://schemas.microsoft.com/office/powerpoint/2010/main" val="349298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b="1" dirty="0" smtClean="0"/>
              <a:t>Ivan Sutherland</a:t>
            </a:r>
            <a:endParaRPr lang="en-US" altLang="zh-CN" dirty="0" smtClean="0"/>
          </a:p>
          <a:p>
            <a:pPr eaLnBrk="1" hangingPunct="1"/>
            <a:r>
              <a:rPr lang="en-US" altLang="zh-CN" dirty="0" smtClean="0"/>
              <a:t>Sketchpad</a:t>
            </a:r>
          </a:p>
          <a:p>
            <a:pPr eaLnBrk="1" hangingPunct="1"/>
            <a:r>
              <a:rPr lang="en-US" altLang="zh-CN" dirty="0" smtClean="0"/>
              <a:t>Ivan Sutherland using Sketchpad, the first truly interactive computer graphics system. The user of Sketchpad, the precursor of all modern interactive computer graphics systems, was able to draw with a light pen on the computer screen and see the results almost immediately.</a:t>
            </a:r>
          </a:p>
          <a:p>
            <a:pPr eaLnBrk="1" hangingPunct="1"/>
            <a:endParaRPr lang="zh-CN" altLang="en-US" dirty="0" smtClean="0"/>
          </a:p>
          <a:p>
            <a:pPr eaLnBrk="1" hangingPunct="1"/>
            <a:r>
              <a:rPr lang="en-US" altLang="zh-CN" dirty="0" smtClean="0"/>
              <a:t>Ivan Sutherland is considered by many to be the father of computer graphics. He introduced such concepts as 3-D computer modeling, visual simulation, computer-aided design (CAD), and virtual reality. Sutherland's work in computer graphics began with his Ph.D. thesis, "</a:t>
            </a:r>
            <a:r>
              <a:rPr lang="en-US" altLang="zh-CN" dirty="0" err="1" smtClean="0"/>
              <a:t>SketchPad</a:t>
            </a:r>
            <a:r>
              <a:rPr lang="en-US" altLang="zh-CN" dirty="0" smtClean="0"/>
              <a:t>," the first graphical user interface, which he developed for the arcane TX-2 computer.</a:t>
            </a:r>
          </a:p>
          <a:p>
            <a:pPr eaLnBrk="1" hangingPunct="1"/>
            <a:r>
              <a:rPr lang="en-US" altLang="zh-CN" dirty="0" smtClean="0"/>
              <a:t>After receiving his doctoral degree, Sutherland spent time at the National Security Agency (NSA) and the Defense Department's Advanced Research Project's Agency (ARPA), where he commissioned computing projects in concepts such as time-sharing and artificial intelligence. In 1966, he became a professor at Harvard, which he left two years later to become a professor at the University of Utah, where he built that school's reputation for computer graphics. In 1976, he became head of the computer science department at the California Institute of Technology (Caltech), where he helped introduce integrated circuit design to the curriculum, which in turn spurred the explosion of chip design and manufacturing in California's Silicon Valley.</a:t>
            </a:r>
          </a:p>
          <a:p>
            <a:pPr eaLnBrk="1" hangingPunct="1"/>
            <a:r>
              <a:rPr lang="en-US" altLang="zh-CN" dirty="0" smtClean="0"/>
              <a:t>Sutherland co-founded two companies, Evans &amp; Sutherland Computer Corporation and Sutherland, </a:t>
            </a:r>
            <a:r>
              <a:rPr lang="en-US" altLang="zh-CN" dirty="0" err="1" smtClean="0"/>
              <a:t>Sproull</a:t>
            </a:r>
            <a:r>
              <a:rPr lang="en-US" altLang="zh-CN" dirty="0" smtClean="0"/>
              <a:t> &amp; Associates. The first is still an independent, publicly traded company producing computer graphics, simulation, and engineering technology. The second was purchased by Sun Microsystems, Inc. after ten years in business and renamed Sun </a:t>
            </a:r>
            <a:r>
              <a:rPr lang="en-US" altLang="zh-CN" dirty="0" err="1" smtClean="0"/>
              <a:t>Laboraties</a:t>
            </a:r>
            <a:r>
              <a:rPr lang="en-US" altLang="zh-CN" dirty="0" smtClean="0"/>
              <a:t>; Sutherland is still employed as a vice president and fellow by Sun Microsystems. Among his awards is the A.M. Turing Award of the Association for Computing Machinery (ACM), which he received in 1988. He is a member of the National Academy of Sciences and a fellow of the ACM, and he has authored approximately 50 publications.</a:t>
            </a:r>
          </a:p>
          <a:p>
            <a:pPr eaLnBrk="1" hangingPunct="1"/>
            <a:r>
              <a:rPr lang="en-US" altLang="zh-CN" dirty="0" smtClean="0"/>
              <a:t>Sutherland obtained a BS in electrical engineering from Carnegie Mellon University in 1959 and an MS in electrical engineering from </a:t>
            </a:r>
            <a:r>
              <a:rPr lang="en-US" altLang="zh-CN" dirty="0" err="1" smtClean="0"/>
              <a:t>CalTech</a:t>
            </a:r>
            <a:r>
              <a:rPr lang="en-US" altLang="zh-CN" dirty="0" smtClean="0"/>
              <a:t> in 1960. He earned a Ph.D. from the Massachusetts Institute of Technology in 1963. He also has an honorary MA from Harvard.</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79</a:t>
            </a:fld>
            <a:endParaRPr lang="en-US"/>
          </a:p>
        </p:txBody>
      </p:sp>
    </p:spTree>
    <p:extLst>
      <p:ext uri="{BB962C8B-B14F-4D97-AF65-F5344CB8AC3E}">
        <p14:creationId xmlns:p14="http://schemas.microsoft.com/office/powerpoint/2010/main" val="981280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spcBef>
                <a:spcPct val="10000"/>
              </a:spcBef>
            </a:pPr>
            <a:r>
              <a:rPr lang="en-US" altLang="zh-CN" sz="1400" b="1" dirty="0" smtClean="0"/>
              <a:t>70</a:t>
            </a:r>
            <a:r>
              <a:rPr lang="zh-CN" altLang="en-US" sz="1400" b="1" dirty="0" smtClean="0"/>
              <a:t>年代</a:t>
            </a:r>
          </a:p>
          <a:p>
            <a:pPr marL="742950" lvl="1" indent="-285750" eaLnBrk="1" hangingPunct="1">
              <a:lnSpc>
                <a:spcPct val="110000"/>
              </a:lnSpc>
              <a:spcBef>
                <a:spcPct val="10000"/>
              </a:spcBef>
            </a:pPr>
            <a:r>
              <a:rPr lang="zh-CN" altLang="en-US" b="1" dirty="0" smtClean="0"/>
              <a:t>光栅图形学迅速发展</a:t>
            </a:r>
          </a:p>
          <a:p>
            <a:pPr marL="1143000" lvl="2" indent="-228600" eaLnBrk="1" hangingPunct="1">
              <a:lnSpc>
                <a:spcPct val="110000"/>
              </a:lnSpc>
              <a:spcBef>
                <a:spcPct val="10000"/>
              </a:spcBef>
            </a:pPr>
            <a:r>
              <a:rPr lang="zh-CN" altLang="en-US" sz="1300" b="1" dirty="0" smtClean="0"/>
              <a:t>区域填充、裁剪、消隐等基本图形概念、及其相应算法纷纷诞生</a:t>
            </a:r>
          </a:p>
          <a:p>
            <a:pPr marL="742950" lvl="1" indent="-285750" eaLnBrk="1" hangingPunct="1">
              <a:lnSpc>
                <a:spcPct val="110000"/>
              </a:lnSpc>
              <a:spcBef>
                <a:spcPct val="10000"/>
              </a:spcBef>
            </a:pPr>
            <a:r>
              <a:rPr lang="zh-CN" altLang="en-US" b="1" dirty="0" smtClean="0"/>
              <a:t>图形软件标准化</a:t>
            </a:r>
          </a:p>
          <a:p>
            <a:pPr marL="1143000" lvl="2" indent="-228600" eaLnBrk="1" hangingPunct="1">
              <a:lnSpc>
                <a:spcPct val="110000"/>
              </a:lnSpc>
              <a:spcBef>
                <a:spcPct val="10000"/>
              </a:spcBef>
            </a:pPr>
            <a:r>
              <a:rPr lang="en-US" altLang="zh-CN" sz="1300" b="1" dirty="0" smtClean="0"/>
              <a:t>1974</a:t>
            </a:r>
            <a:r>
              <a:rPr lang="zh-CN" altLang="en-US" sz="1300" b="1" dirty="0" smtClean="0"/>
              <a:t>年，</a:t>
            </a:r>
            <a:r>
              <a:rPr lang="en-US" altLang="zh-CN" sz="1300" b="1" dirty="0" smtClean="0"/>
              <a:t>ACM SIGGRAPH</a:t>
            </a:r>
            <a:r>
              <a:rPr lang="zh-CN" altLang="en-US" sz="1300" b="1" dirty="0" smtClean="0"/>
              <a:t>的与</a:t>
            </a:r>
            <a:r>
              <a:rPr lang="en-US" altLang="zh-CN" sz="1300" b="1" dirty="0" smtClean="0"/>
              <a:t>ACM</a:t>
            </a:r>
            <a:r>
              <a:rPr lang="zh-CN" altLang="en-US" sz="1300" b="1" dirty="0" smtClean="0"/>
              <a:t>成立图形标准化委员会，制定“核心图形系统”（</a:t>
            </a:r>
            <a:r>
              <a:rPr lang="en-US" altLang="zh-CN" sz="1300" b="1" dirty="0" smtClean="0"/>
              <a:t>Core Graphics System</a:t>
            </a:r>
            <a:r>
              <a:rPr lang="zh-CN" altLang="en-US" sz="1300" b="1" dirty="0" smtClean="0"/>
              <a:t>）</a:t>
            </a:r>
          </a:p>
          <a:p>
            <a:pPr marL="1143000" lvl="2" indent="-228600" eaLnBrk="1" hangingPunct="1">
              <a:lnSpc>
                <a:spcPct val="110000"/>
              </a:lnSpc>
              <a:spcBef>
                <a:spcPct val="10000"/>
              </a:spcBef>
            </a:pPr>
            <a:r>
              <a:rPr lang="en-US" altLang="zh-CN" sz="1300" b="1" dirty="0" smtClean="0"/>
              <a:t>ISO</a:t>
            </a:r>
            <a:r>
              <a:rPr lang="zh-CN" altLang="en-US" sz="1300" b="1" dirty="0" smtClean="0"/>
              <a:t>发布</a:t>
            </a:r>
            <a:r>
              <a:rPr lang="en-US" altLang="zh-CN" sz="1300" b="1" dirty="0" smtClean="0"/>
              <a:t>CGI</a:t>
            </a:r>
            <a:r>
              <a:rPr lang="zh-CN" altLang="en-US" sz="1300" b="1" dirty="0" smtClean="0"/>
              <a:t>、</a:t>
            </a:r>
            <a:r>
              <a:rPr lang="en-US" altLang="zh-CN" sz="1300" b="1" dirty="0" smtClean="0"/>
              <a:t>CGM</a:t>
            </a:r>
            <a:r>
              <a:rPr lang="zh-CN" altLang="en-US" sz="1300" b="1" dirty="0" smtClean="0"/>
              <a:t>、</a:t>
            </a:r>
            <a:r>
              <a:rPr lang="en-US" altLang="zh-CN" sz="1300" b="1" dirty="0" smtClean="0"/>
              <a:t>GKS</a:t>
            </a:r>
            <a:r>
              <a:rPr lang="zh-CN" altLang="en-US" sz="1300" b="1" dirty="0" smtClean="0"/>
              <a:t>、</a:t>
            </a:r>
            <a:r>
              <a:rPr lang="en-US" altLang="zh-CN" sz="1300" b="1" dirty="0" smtClean="0"/>
              <a:t>PHIGS</a:t>
            </a:r>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81</a:t>
            </a:fld>
            <a:endParaRPr lang="en-US"/>
          </a:p>
        </p:txBody>
      </p:sp>
    </p:spTree>
    <p:extLst>
      <p:ext uri="{BB962C8B-B14F-4D97-AF65-F5344CB8AC3E}">
        <p14:creationId xmlns:p14="http://schemas.microsoft.com/office/powerpoint/2010/main" val="1518730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lvl="0" indent="-228600" eaLnBrk="1" hangingPunct="1">
              <a:lnSpc>
                <a:spcPct val="110000"/>
              </a:lnSpc>
              <a:spcBef>
                <a:spcPct val="10000"/>
              </a:spcBef>
            </a:pPr>
            <a:r>
              <a:rPr lang="en-US" altLang="zh-CN" b="1" dirty="0" smtClean="0"/>
              <a:t>1970</a:t>
            </a:r>
            <a:r>
              <a:rPr lang="zh-CN" altLang="en-US" b="1" dirty="0" smtClean="0"/>
              <a:t>年，</a:t>
            </a:r>
            <a:r>
              <a:rPr lang="en-US" altLang="zh-CN" b="1" dirty="0" err="1" smtClean="0"/>
              <a:t>Bouknight</a:t>
            </a:r>
            <a:r>
              <a:rPr lang="zh-CN" altLang="en-US" b="1" dirty="0" smtClean="0"/>
              <a:t>提出了第一个光反射模型</a:t>
            </a:r>
          </a:p>
          <a:p>
            <a:pPr marL="228600" lvl="0" indent="-228600" eaLnBrk="1" hangingPunct="1">
              <a:lnSpc>
                <a:spcPct val="110000"/>
              </a:lnSpc>
              <a:spcBef>
                <a:spcPct val="10000"/>
              </a:spcBef>
            </a:pPr>
            <a:r>
              <a:rPr lang="en-US" altLang="zh-CN" b="1" dirty="0" smtClean="0"/>
              <a:t>1971</a:t>
            </a:r>
            <a:r>
              <a:rPr lang="zh-CN" altLang="en-US" b="1" dirty="0" smtClean="0"/>
              <a:t>年</a:t>
            </a:r>
            <a:r>
              <a:rPr lang="en-US" altLang="zh-CN" b="1" dirty="0" err="1" smtClean="0"/>
              <a:t>Gourand</a:t>
            </a:r>
            <a:r>
              <a:rPr lang="zh-CN" altLang="en-US" b="1" dirty="0" smtClean="0"/>
              <a:t>提出</a:t>
            </a:r>
            <a:r>
              <a:rPr lang="zh-CN" altLang="en-US" b="1" dirty="0" smtClean="0">
                <a:latin typeface="Arial" panose="020B0604020202020204" pitchFamily="34" charset="0"/>
              </a:rPr>
              <a:t>“</a:t>
            </a:r>
            <a:r>
              <a:rPr lang="zh-CN" altLang="en-US" b="1" dirty="0" smtClean="0"/>
              <a:t>漫反射模型＋插值</a:t>
            </a:r>
            <a:r>
              <a:rPr lang="zh-CN" altLang="en-US" b="1" dirty="0" smtClean="0">
                <a:latin typeface="Arial" panose="020B0604020202020204" pitchFamily="34" charset="0"/>
              </a:rPr>
              <a:t>”</a:t>
            </a:r>
            <a:r>
              <a:rPr lang="zh-CN" altLang="en-US" b="1" dirty="0" smtClean="0"/>
              <a:t>的思想，被称为</a:t>
            </a:r>
            <a:r>
              <a:rPr lang="en-US" altLang="zh-CN" b="1" dirty="0" err="1" smtClean="0"/>
              <a:t>Gourand</a:t>
            </a:r>
            <a:r>
              <a:rPr lang="zh-CN" altLang="en-US" b="1" dirty="0" smtClean="0"/>
              <a:t>明暗处理</a:t>
            </a:r>
          </a:p>
          <a:p>
            <a:pPr marL="228600" lvl="0" indent="-228600" eaLnBrk="1" hangingPunct="1">
              <a:lnSpc>
                <a:spcPct val="110000"/>
              </a:lnSpc>
              <a:spcBef>
                <a:spcPct val="10000"/>
              </a:spcBef>
            </a:pPr>
            <a:r>
              <a:rPr lang="en-US" altLang="zh-CN" b="1" dirty="0" smtClean="0"/>
              <a:t>1975</a:t>
            </a:r>
            <a:r>
              <a:rPr lang="zh-CN" altLang="en-US" b="1" dirty="0" smtClean="0"/>
              <a:t>年，</a:t>
            </a:r>
            <a:r>
              <a:rPr lang="en-US" altLang="zh-CN" b="1" dirty="0" err="1" smtClean="0"/>
              <a:t>Phong</a:t>
            </a:r>
            <a:r>
              <a:rPr lang="zh-CN" altLang="en-US" b="1" dirty="0" smtClean="0"/>
              <a:t>提出了著名的简单光照模型</a:t>
            </a:r>
            <a:r>
              <a:rPr lang="en-US" altLang="zh-CN" b="1" dirty="0" smtClean="0"/>
              <a:t>- </a:t>
            </a:r>
            <a:r>
              <a:rPr lang="en-US" altLang="zh-CN" b="1" dirty="0" err="1" smtClean="0"/>
              <a:t>Phong</a:t>
            </a:r>
            <a:r>
              <a:rPr lang="zh-CN" altLang="en-US" b="1" dirty="0" smtClean="0"/>
              <a:t>模型</a:t>
            </a:r>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82</a:t>
            </a:fld>
            <a:endParaRPr lang="en-US"/>
          </a:p>
        </p:txBody>
      </p:sp>
    </p:spTree>
    <p:extLst>
      <p:ext uri="{BB962C8B-B14F-4D97-AF65-F5344CB8AC3E}">
        <p14:creationId xmlns:p14="http://schemas.microsoft.com/office/powerpoint/2010/main" val="928209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eaLnBrk="1" hangingPunct="1"/>
            <a:r>
              <a:rPr lang="en-US" altLang="zh-CN" sz="1400" b="1" dirty="0" smtClean="0"/>
              <a:t>80</a:t>
            </a:r>
            <a:r>
              <a:rPr lang="zh-CN" altLang="en-US" sz="1400" b="1" dirty="0" smtClean="0"/>
              <a:t>年代</a:t>
            </a:r>
          </a:p>
          <a:p>
            <a:pPr marL="742950" lvl="1" indent="-285750" eaLnBrk="1" hangingPunct="1">
              <a:lnSpc>
                <a:spcPct val="115000"/>
              </a:lnSpc>
              <a:spcBef>
                <a:spcPct val="15000"/>
              </a:spcBef>
            </a:pPr>
            <a:r>
              <a:rPr lang="en-US" altLang="zh-CN" b="1" dirty="0" smtClean="0"/>
              <a:t>1980</a:t>
            </a:r>
            <a:r>
              <a:rPr lang="zh-CN" altLang="en-US" b="1" dirty="0" smtClean="0"/>
              <a:t>年</a:t>
            </a:r>
            <a:r>
              <a:rPr lang="en-US" altLang="zh-CN" b="1" dirty="0" err="1" smtClean="0"/>
              <a:t>Whitted</a:t>
            </a:r>
            <a:r>
              <a:rPr lang="zh-CN" altLang="en-US" b="1" dirty="0" smtClean="0"/>
              <a:t>提出了一个光透视模型</a:t>
            </a:r>
            <a:r>
              <a:rPr lang="en-US" altLang="zh-CN" b="1" dirty="0" smtClean="0"/>
              <a:t>-</a:t>
            </a:r>
            <a:r>
              <a:rPr lang="en-US" altLang="zh-CN" b="1" dirty="0" err="1" smtClean="0"/>
              <a:t>Whitted</a:t>
            </a:r>
            <a:r>
              <a:rPr lang="zh-CN" altLang="en-US" b="1" dirty="0" smtClean="0"/>
              <a:t>模型，并第一次给出光线跟踪算法的范例，实现</a:t>
            </a:r>
            <a:r>
              <a:rPr lang="en-US" altLang="zh-CN" b="1" dirty="0" err="1" smtClean="0"/>
              <a:t>Whitted</a:t>
            </a:r>
            <a:r>
              <a:rPr lang="zh-CN" altLang="en-US" b="1" dirty="0" smtClean="0"/>
              <a:t>模型</a:t>
            </a:r>
          </a:p>
          <a:p>
            <a:pPr marL="742950" lvl="1" indent="-285750" eaLnBrk="1" hangingPunct="1">
              <a:lnSpc>
                <a:spcPct val="115000"/>
              </a:lnSpc>
              <a:spcBef>
                <a:spcPct val="15000"/>
              </a:spcBef>
            </a:pPr>
            <a:r>
              <a:rPr lang="en-US" altLang="zh-CN" b="1" dirty="0" smtClean="0">
                <a:latin typeface="宋体" panose="02010600030101010101" pitchFamily="2" charset="-122"/>
              </a:rPr>
              <a:t>1984</a:t>
            </a:r>
            <a:r>
              <a:rPr lang="zh-CN" altLang="en-US" b="1" dirty="0" smtClean="0">
                <a:latin typeface="宋体" panose="02010600030101010101" pitchFamily="2" charset="-122"/>
              </a:rPr>
              <a:t>年，美国</a:t>
            </a:r>
            <a:r>
              <a:rPr lang="en-US" altLang="zh-CN" b="1" dirty="0" smtClean="0">
                <a:latin typeface="宋体" panose="02010600030101010101" pitchFamily="2" charset="-122"/>
              </a:rPr>
              <a:t>Cornell</a:t>
            </a:r>
            <a:r>
              <a:rPr lang="zh-CN" altLang="en-US" b="1" dirty="0" smtClean="0">
                <a:latin typeface="宋体" panose="02010600030101010101" pitchFamily="2" charset="-122"/>
              </a:rPr>
              <a:t>大学和日本广岛大学的学者分别将热辐射工程中的辐射度方法引入到计算机图形学中</a:t>
            </a:r>
          </a:p>
          <a:p>
            <a:pPr marL="1143000" lvl="2" indent="-228600" eaLnBrk="1" hangingPunct="1">
              <a:lnSpc>
                <a:spcPct val="115000"/>
              </a:lnSpc>
              <a:spcBef>
                <a:spcPct val="15000"/>
              </a:spcBef>
            </a:pPr>
            <a:r>
              <a:rPr lang="en-US" altLang="zh-CN" sz="1400" b="1" dirty="0" smtClean="0">
                <a:latin typeface="宋体" panose="02010600030101010101" pitchFamily="2" charset="-122"/>
              </a:rPr>
              <a:t>Greenberg - </a:t>
            </a:r>
            <a:r>
              <a:rPr lang="en-US" altLang="zh-CN" sz="1400" b="1" dirty="0" err="1" smtClean="0">
                <a:latin typeface="宋体" panose="02010600030101010101" pitchFamily="2" charset="-122"/>
              </a:rPr>
              <a:t>Nishita</a:t>
            </a:r>
            <a:endParaRPr lang="en-US" altLang="zh-CN" sz="1400" b="1" dirty="0" smtClean="0">
              <a:latin typeface="宋体" panose="02010600030101010101" pitchFamily="2" charset="-122"/>
            </a:endParaRPr>
          </a:p>
          <a:p>
            <a:pPr marL="742950" lvl="1" indent="-285750" eaLnBrk="1" hangingPunct="1">
              <a:lnSpc>
                <a:spcPct val="115000"/>
              </a:lnSpc>
              <a:spcBef>
                <a:spcPct val="15000"/>
              </a:spcBef>
            </a:pPr>
            <a:r>
              <a:rPr lang="zh-CN" altLang="en-US" b="1" dirty="0" smtClean="0">
                <a:latin typeface="宋体" panose="02010600030101010101" pitchFamily="2" charset="-122"/>
              </a:rPr>
              <a:t>图形硬件和各个分支均在这个时期飞速发展</a:t>
            </a:r>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83</a:t>
            </a:fld>
            <a:endParaRPr lang="en-US"/>
          </a:p>
        </p:txBody>
      </p:sp>
    </p:spTree>
    <p:extLst>
      <p:ext uri="{BB962C8B-B14F-4D97-AF65-F5344CB8AC3E}">
        <p14:creationId xmlns:p14="http://schemas.microsoft.com/office/powerpoint/2010/main" val="2574142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eaLnBrk="1" hangingPunct="1"/>
            <a:r>
              <a:rPr lang="en-US" altLang="zh-CN" sz="1400" dirty="0" smtClean="0"/>
              <a:t>ACM SIGGRAPH</a:t>
            </a:r>
            <a:r>
              <a:rPr lang="zh-CN" altLang="en-US" sz="1400" dirty="0" smtClean="0"/>
              <a:t>会议小知识</a:t>
            </a:r>
          </a:p>
          <a:p>
            <a:pPr marL="742950" lvl="1" indent="-285750" eaLnBrk="1" hangingPunct="1">
              <a:lnSpc>
                <a:spcPct val="115000"/>
              </a:lnSpc>
              <a:spcBef>
                <a:spcPct val="10000"/>
              </a:spcBef>
            </a:pPr>
            <a:r>
              <a:rPr lang="zh-CN" altLang="en-US" b="1" dirty="0" smtClean="0"/>
              <a:t>全称 </a:t>
            </a:r>
            <a:r>
              <a:rPr lang="zh-CN" altLang="en-US" b="1" dirty="0" smtClean="0">
                <a:latin typeface="Arial" panose="020B0604020202020204" pitchFamily="34" charset="0"/>
              </a:rPr>
              <a:t>“</a:t>
            </a:r>
            <a:r>
              <a:rPr lang="en-US" altLang="zh-CN" b="1" dirty="0" smtClean="0"/>
              <a:t>the Special Interest Group on Computer Graphics and Interactive Techniques</a:t>
            </a:r>
            <a:r>
              <a:rPr lang="en-US" altLang="zh-CN" b="1" dirty="0" smtClean="0">
                <a:latin typeface="Arial" panose="020B0604020202020204" pitchFamily="34" charset="0"/>
              </a:rPr>
              <a:t>”</a:t>
            </a:r>
            <a:endParaRPr lang="en-US" altLang="zh-CN" b="1" dirty="0" smtClean="0"/>
          </a:p>
          <a:p>
            <a:pPr marL="742950" lvl="1" indent="-285750" eaLnBrk="1" hangingPunct="1">
              <a:lnSpc>
                <a:spcPct val="115000"/>
              </a:lnSpc>
              <a:spcBef>
                <a:spcPct val="10000"/>
              </a:spcBef>
            </a:pPr>
            <a:r>
              <a:rPr lang="en-US" altLang="zh-CN" b="1" dirty="0" smtClean="0"/>
              <a:t>60</a:t>
            </a:r>
            <a:r>
              <a:rPr lang="zh-CN" altLang="en-US" b="1" dirty="0" smtClean="0"/>
              <a:t>年代中期，由</a:t>
            </a:r>
            <a:r>
              <a:rPr lang="en-US" altLang="zh-CN" b="1" dirty="0" smtClean="0"/>
              <a:t>Brown </a:t>
            </a:r>
            <a:r>
              <a:rPr lang="zh-CN" altLang="en-US" b="1" dirty="0" smtClean="0"/>
              <a:t>大学的教授</a:t>
            </a:r>
            <a:r>
              <a:rPr lang="en-US" altLang="zh-CN" b="1" dirty="0" err="1" smtClean="0"/>
              <a:t>Andries</a:t>
            </a:r>
            <a:r>
              <a:rPr lang="en-US" altLang="zh-CN" b="1" dirty="0" smtClean="0"/>
              <a:t> van Dam (Andy) </a:t>
            </a:r>
            <a:r>
              <a:rPr lang="zh-CN" altLang="en-US" b="1" dirty="0" smtClean="0"/>
              <a:t>和</a:t>
            </a:r>
            <a:r>
              <a:rPr lang="en-US" altLang="zh-CN" b="1" dirty="0" smtClean="0"/>
              <a:t>IBM</a:t>
            </a:r>
            <a:r>
              <a:rPr lang="zh-CN" altLang="en-US" b="1" dirty="0" smtClean="0"/>
              <a:t>公司的</a:t>
            </a:r>
            <a:r>
              <a:rPr lang="en-US" altLang="zh-CN" b="1" dirty="0" smtClean="0"/>
              <a:t>Sam </a:t>
            </a:r>
            <a:r>
              <a:rPr lang="en-US" altLang="zh-CN" b="1" dirty="0" err="1" smtClean="0"/>
              <a:t>Matsa</a:t>
            </a:r>
            <a:r>
              <a:rPr lang="zh-CN" altLang="en-US" b="1" dirty="0" smtClean="0"/>
              <a:t>发起</a:t>
            </a:r>
          </a:p>
          <a:p>
            <a:pPr marL="742950" lvl="1" indent="-285750" eaLnBrk="1" hangingPunct="1">
              <a:lnSpc>
                <a:spcPct val="115000"/>
              </a:lnSpc>
              <a:spcBef>
                <a:spcPct val="10000"/>
              </a:spcBef>
            </a:pPr>
            <a:r>
              <a:rPr lang="en-US" altLang="zh-CN" b="1" dirty="0" smtClean="0"/>
              <a:t>1974</a:t>
            </a:r>
            <a:r>
              <a:rPr lang="zh-CN" altLang="en-US" b="1" dirty="0" smtClean="0"/>
              <a:t>年，在</a:t>
            </a:r>
            <a:r>
              <a:rPr lang="en-US" altLang="zh-CN" b="1" dirty="0" smtClean="0"/>
              <a:t>Colorado</a:t>
            </a:r>
            <a:r>
              <a:rPr lang="zh-CN" altLang="en-US" b="1" dirty="0" smtClean="0"/>
              <a:t>大学召开了第一届</a:t>
            </a:r>
            <a:r>
              <a:rPr lang="en-US" altLang="zh-CN" b="1" dirty="0" smtClean="0"/>
              <a:t>SIGGRAPH </a:t>
            </a:r>
            <a:r>
              <a:rPr lang="zh-CN" altLang="en-US" b="1" dirty="0" smtClean="0"/>
              <a:t>年会，并取得了巨大的成功</a:t>
            </a:r>
          </a:p>
          <a:p>
            <a:pPr marL="742950" lvl="1" indent="-285750" eaLnBrk="1" hangingPunct="1">
              <a:lnSpc>
                <a:spcPct val="115000"/>
              </a:lnSpc>
              <a:spcBef>
                <a:spcPct val="10000"/>
              </a:spcBef>
            </a:pPr>
            <a:endParaRPr lang="zh-CN" altLang="en-US" b="1" dirty="0" smtClean="0"/>
          </a:p>
          <a:p>
            <a:pPr marL="742950" lvl="1" indent="-285750" eaLnBrk="1" hangingPunct="1">
              <a:lnSpc>
                <a:spcPct val="115000"/>
              </a:lnSpc>
              <a:spcBef>
                <a:spcPct val="10000"/>
              </a:spcBef>
            </a:pPr>
            <a:r>
              <a:rPr lang="zh-CN" altLang="en-US" b="1" dirty="0" smtClean="0"/>
              <a:t>   </a:t>
            </a:r>
            <a:r>
              <a:rPr lang="en-US" altLang="zh-CN" b="1" dirty="0" smtClean="0"/>
              <a:t>http://www.siggraph.org</a:t>
            </a:r>
          </a:p>
          <a:p>
            <a:endParaRPr lang="zh-CN" altLang="en-US" dirty="0"/>
          </a:p>
        </p:txBody>
      </p:sp>
      <p:sp>
        <p:nvSpPr>
          <p:cNvPr id="4" name="灯片编号占位符 3"/>
          <p:cNvSpPr>
            <a:spLocks noGrp="1"/>
          </p:cNvSpPr>
          <p:nvPr>
            <p:ph type="sldNum" sz="quarter" idx="10"/>
          </p:nvPr>
        </p:nvSpPr>
        <p:spPr/>
        <p:txBody>
          <a:bodyPr/>
          <a:lstStyle/>
          <a:p>
            <a:fld id="{8ED3604F-F5C7-412C-AE28-FF961BD94C8A}" type="slidenum">
              <a:rPr lang="en-US" smtClean="0"/>
              <a:t>84</a:t>
            </a:fld>
            <a:endParaRPr lang="en-US"/>
          </a:p>
        </p:txBody>
      </p:sp>
    </p:spTree>
    <p:extLst>
      <p:ext uri="{BB962C8B-B14F-4D97-AF65-F5344CB8AC3E}">
        <p14:creationId xmlns:p14="http://schemas.microsoft.com/office/powerpoint/2010/main" val="280168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08A6558-1239-4CB6-9FB3-4F4D94D97265}" type="slidenum">
              <a:rPr lang="en-US">
                <a:solidFill>
                  <a:prstClr val="black"/>
                </a:solidFill>
              </a:rPr>
              <a:pPr>
                <a:defRPr/>
              </a:pPr>
              <a:t>12</a:t>
            </a:fld>
            <a:endParaRPr lang="en-US">
              <a:solidFill>
                <a:prstClr val="black"/>
              </a:solidFill>
            </a:endParaRPr>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2635697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8862DE74-0D8A-47DA-866E-BC8B97707F7A}" type="slidenum">
              <a:rPr lang="en-US">
                <a:solidFill>
                  <a:prstClr val="black"/>
                </a:solidFill>
              </a:rPr>
              <a:pPr>
                <a:defRPr/>
              </a:pPr>
              <a:t>13</a:t>
            </a:fld>
            <a:endParaRPr lang="en-US">
              <a:solidFill>
                <a:prstClr val="black"/>
              </a:solidFill>
            </a:endParaRPr>
          </a:p>
        </p:txBody>
      </p:sp>
    </p:spTree>
    <p:extLst>
      <p:ext uri="{BB962C8B-B14F-4D97-AF65-F5344CB8AC3E}">
        <p14:creationId xmlns:p14="http://schemas.microsoft.com/office/powerpoint/2010/main" val="250264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752AF0C-75E1-4A9C-98FD-1141052C118A}" type="slidenum">
              <a:rPr lang="en-US">
                <a:solidFill>
                  <a:prstClr val="black"/>
                </a:solidFill>
              </a:rPr>
              <a:pPr>
                <a:defRPr/>
              </a:pPr>
              <a:t>14</a:t>
            </a:fld>
            <a:endParaRPr lang="en-US">
              <a:solidFill>
                <a:prstClr val="black"/>
              </a:solidFill>
            </a:endParaRPr>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55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139746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380A047-6BB5-487C-94E7-03558DC35B55}" type="slidenum">
              <a:rPr lang="en-US">
                <a:solidFill>
                  <a:prstClr val="black"/>
                </a:solidFill>
              </a:rPr>
              <a:pPr>
                <a:defRPr/>
              </a:pPr>
              <a:t>15</a:t>
            </a:fld>
            <a:endParaRPr lang="en-US">
              <a:solidFill>
                <a:prstClr val="black"/>
              </a:solidFill>
            </a:endParaRPr>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t>Age 12, Age 30</a:t>
            </a:r>
          </a:p>
        </p:txBody>
      </p:sp>
    </p:spTree>
    <p:extLst>
      <p:ext uri="{BB962C8B-B14F-4D97-AF65-F5344CB8AC3E}">
        <p14:creationId xmlns:p14="http://schemas.microsoft.com/office/powerpoint/2010/main" val="3740292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865E028-653E-42ED-B42D-84DAD997030B}" type="slidenum">
              <a:rPr lang="en-US">
                <a:solidFill>
                  <a:prstClr val="black"/>
                </a:solidFill>
              </a:rPr>
              <a:pPr>
                <a:defRPr/>
              </a:pPr>
              <a:t>16</a:t>
            </a:fld>
            <a:endParaRPr lang="en-US">
              <a:solidFill>
                <a:prstClr val="black"/>
              </a:solidFill>
            </a:endParaRPr>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75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2006342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1EA3614-857B-4D8C-9F61-6CDE108F3745}" type="slidenum">
              <a:rPr lang="en-US">
                <a:solidFill>
                  <a:prstClr val="black"/>
                </a:solidFill>
              </a:rPr>
              <a:pPr>
                <a:defRPr/>
              </a:pPr>
              <a:t>17</a:t>
            </a:fld>
            <a:endParaRPr lang="en-US">
              <a:solidFill>
                <a:prstClr val="black"/>
              </a:solidFill>
            </a:endParaRPr>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86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7713542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1250" y="1996240"/>
            <a:ext cx="4381500" cy="4381500"/>
          </a:xfrm>
          <a:prstGeom prst="rect">
            <a:avLst/>
          </a:prstGeom>
        </p:spPr>
      </p:pic>
      <p:sp>
        <p:nvSpPr>
          <p:cNvPr id="2" name="Title 1"/>
          <p:cNvSpPr>
            <a:spLocks noGrp="1"/>
          </p:cNvSpPr>
          <p:nvPr>
            <p:ph type="ctrTitle"/>
          </p:nvPr>
        </p:nvSpPr>
        <p:spPr>
          <a:xfrm>
            <a:off x="0" y="0"/>
            <a:ext cx="9144000" cy="1852551"/>
          </a:xfrm>
          <a:prstGeom prst="rect">
            <a:avLst/>
          </a:prstGeom>
          <a:solidFill>
            <a:srgbClr val="984378"/>
          </a:solidFill>
        </p:spPr>
        <p:txBody>
          <a:bodyPr anchor="ctr"/>
          <a:lstStyle>
            <a:lvl1pPr algn="ctr">
              <a:defRPr sz="6000">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5" name="Rectangle 4"/>
          <p:cNvSpPr/>
          <p:nvPr userDrawn="1"/>
        </p:nvSpPr>
        <p:spPr>
          <a:xfrm>
            <a:off x="2021306" y="1924395"/>
            <a:ext cx="4836694" cy="452518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4268937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373979" cy="669129"/>
          </a:xfrm>
          <a:prstGeom prst="rect">
            <a:avLst/>
          </a:prstGeom>
          <a:noFill/>
        </p:spPr>
        <p:txBody>
          <a:bodyPr/>
          <a:lstStyle>
            <a:lvl1pPr>
              <a:defRPr b="0">
                <a:solidFill>
                  <a:schemeClr val="tx1"/>
                </a:solidFill>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95835" y="789710"/>
            <a:ext cx="8516471" cy="5387254"/>
          </a:xfrm>
          <a:prstGeom prst="rect">
            <a:avLst/>
          </a:prstGeom>
        </p:spPr>
        <p:txBody>
          <a:bodyPr/>
          <a:lstStyle>
            <a:lvl1pPr>
              <a:defRPr sz="3600"/>
            </a:lvl1pPr>
            <a:lvl2pPr>
              <a:defRPr sz="3200"/>
            </a:lvl2pPr>
            <a:lvl3pPr>
              <a:defRPr sz="28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Line 1"/>
          <p:cNvSpPr>
            <a:spLocks noChangeShapeType="1"/>
          </p:cNvSpPr>
          <p:nvPr userDrawn="1"/>
        </p:nvSpPr>
        <p:spPr bwMode="auto">
          <a:xfrm>
            <a:off x="0" y="676026"/>
            <a:ext cx="9144000" cy="0"/>
          </a:xfrm>
          <a:prstGeom prst="line">
            <a:avLst/>
          </a:prstGeom>
          <a:noFill/>
          <a:ln w="38160">
            <a:solidFill>
              <a:srgbClr val="5C126B"/>
            </a:solidFill>
            <a:miter lim="800000"/>
            <a:headEnd/>
            <a:tailEnd/>
          </a:ln>
          <a:effectLst/>
        </p:spPr>
        <p:txBody>
          <a:bodyPr/>
          <a:lstStyle/>
          <a:p>
            <a:pPr>
              <a:buFont typeface="Times New Roman" pitchFamily="16" charset="0"/>
              <a:buNone/>
              <a:defRPr/>
            </a:pPr>
            <a:endParaRPr lang="en-GB">
              <a:latin typeface="Arial" charset="0"/>
              <a:ea typeface="SimSun" charset="-122"/>
            </a:endParaRP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373979" y="0"/>
            <a:ext cx="770021" cy="661116"/>
          </a:xfrm>
          <a:prstGeom prst="rect">
            <a:avLst/>
          </a:prstGeom>
        </p:spPr>
      </p:pic>
    </p:spTree>
    <p:extLst>
      <p:ext uri="{BB962C8B-B14F-4D97-AF65-F5344CB8AC3E}">
        <p14:creationId xmlns:p14="http://schemas.microsoft.com/office/powerpoint/2010/main" val="380776655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8033657" y="6580997"/>
            <a:ext cx="1110343" cy="277002"/>
          </a:xfrm>
          <a:prstGeom prst="rect">
            <a:avLst/>
          </a:prstGeom>
          <a:solidFill>
            <a:srgbClr val="5A2847"/>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n>
                <a:noFill/>
              </a:ln>
              <a:solidFill>
                <a:schemeClr val="bg1"/>
              </a:solidFill>
            </a:endParaRPr>
          </a:p>
        </p:txBody>
      </p:sp>
      <p:sp>
        <p:nvSpPr>
          <p:cNvPr id="13" name="TextBox 12"/>
          <p:cNvSpPr txBox="1"/>
          <p:nvPr userDrawn="1"/>
        </p:nvSpPr>
        <p:spPr>
          <a:xfrm>
            <a:off x="935657" y="6581000"/>
            <a:ext cx="7097998" cy="276999"/>
          </a:xfrm>
          <a:prstGeom prst="rect">
            <a:avLst/>
          </a:prstGeom>
          <a:solidFill>
            <a:srgbClr val="5C126B"/>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rPr>
              <a:t>Introduction to Computer Vision &amp; Computer Graphics</a:t>
            </a:r>
            <a:endParaRPr lang="en-US" sz="1200" b="0" dirty="0">
              <a:solidFill>
                <a:schemeClr val="bg1"/>
              </a:solidFill>
            </a:endParaRPr>
          </a:p>
        </p:txBody>
      </p:sp>
      <p:sp>
        <p:nvSpPr>
          <p:cNvPr id="14" name="TextBox 13"/>
          <p:cNvSpPr txBox="1"/>
          <p:nvPr userDrawn="1"/>
        </p:nvSpPr>
        <p:spPr>
          <a:xfrm>
            <a:off x="0" y="6580995"/>
            <a:ext cx="935655" cy="276999"/>
          </a:xfrm>
          <a:prstGeom prst="rect">
            <a:avLst/>
          </a:prstGeom>
          <a:solidFill>
            <a:srgbClr val="984378"/>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2014</a:t>
            </a:r>
            <a:endParaRPr lang="en-US" dirty="0">
              <a:solidFill>
                <a:schemeClr val="bg1"/>
              </a:solidFill>
            </a:endParaRPr>
          </a:p>
        </p:txBody>
      </p:sp>
      <p:sp>
        <p:nvSpPr>
          <p:cNvPr id="12" name="TextBox 11"/>
          <p:cNvSpPr txBox="1"/>
          <p:nvPr userDrawn="1"/>
        </p:nvSpPr>
        <p:spPr>
          <a:xfrm>
            <a:off x="8259086" y="6580996"/>
            <a:ext cx="673539" cy="276999"/>
          </a:xfrm>
          <a:prstGeom prst="rect">
            <a:avLst/>
          </a:prstGeom>
          <a:noFill/>
        </p:spPr>
        <p:txBody>
          <a:bodyPr wrap="square" rtlCol="0">
            <a:spAutoFit/>
          </a:bodyPr>
          <a:lstStyle/>
          <a:p>
            <a:pPr algn="r"/>
            <a:fld id="{C603BFBC-EF15-48A5-8249-0FEAC4BE5DBB}" type="slidenum">
              <a:rPr lang="en-US" sz="1200" smtClean="0">
                <a:solidFill>
                  <a:schemeClr val="bg1"/>
                </a:solidFill>
              </a:rPr>
              <a:pPr algn="r"/>
              <a:t>‹#›</a:t>
            </a:fld>
            <a:r>
              <a:rPr lang="en-US" sz="1200" dirty="0" smtClean="0">
                <a:solidFill>
                  <a:schemeClr val="bg1"/>
                </a:solidFill>
              </a:rPr>
              <a:t>/86</a:t>
            </a:r>
            <a:endParaRPr lang="en-US" sz="1200" dirty="0">
              <a:solidFill>
                <a:schemeClr val="bg1"/>
              </a:solidFill>
            </a:endParaRPr>
          </a:p>
        </p:txBody>
      </p:sp>
    </p:spTree>
    <p:extLst>
      <p:ext uri="{BB962C8B-B14F-4D97-AF65-F5344CB8AC3E}">
        <p14:creationId xmlns:p14="http://schemas.microsoft.com/office/powerpoint/2010/main" val="2315020142"/>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mmcheng.net/icv/" TargetMode="External"/><Relationship Id="rId7" Type="http://schemas.openxmlformats.org/officeDocument/2006/relationships/hyperlink" Target="http://cs.brown.edu/courses/cs143/"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eb.engr.illinois.edu/~slazebni/" TargetMode="External"/><Relationship Id="rId5" Type="http://schemas.openxmlformats.org/officeDocument/2006/relationships/hyperlink" Target="http://web.engr.illinois.edu/~dhoiem/" TargetMode="External"/><Relationship Id="rId4" Type="http://schemas.openxmlformats.org/officeDocument/2006/relationships/hyperlink" Target="http://cs.brown.edu/~hay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5.xml"/><Relationship Id="rId7" Type="http://schemas.openxmlformats.org/officeDocument/2006/relationships/hyperlink" Target="http://www.research.att.com/~yann" TargetMode="Externa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4.gif"/><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hyperlink" Target="http://en.wikipedia.org/wiki/Automatic_number_plate_recognition" TargetMode="External"/></Relationships>
</file>

<file path=ppt/slides/_rels/slide1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6.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tags" Target="../tags/tag12.xml"/><Relationship Id="rId7" Type="http://schemas.openxmlformats.org/officeDocument/2006/relationships/notesSlide" Target="../notesSlides/notesSlide4.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5" Type="http://schemas.openxmlformats.org/officeDocument/2006/relationships/tags" Target="../tags/tag14.xml"/><Relationship Id="rId10" Type="http://schemas.openxmlformats.org/officeDocument/2006/relationships/hyperlink" Target="http://www.sonystyle.com/webapp/wcs/stores/servlet/ProductDisplay?catalogId=10551&amp;storeId=10151&amp;productId=8198552921665200469&amp;langId=-1" TargetMode="External"/><Relationship Id="rId4" Type="http://schemas.openxmlformats.org/officeDocument/2006/relationships/tags" Target="../tags/tag13.xml"/><Relationship Id="rId9" Type="http://schemas.openxmlformats.org/officeDocument/2006/relationships/image" Target="../media/image18.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9.png"/><Relationship Id="rId5" Type="http://schemas.openxmlformats.org/officeDocument/2006/relationships/hyperlink" Target="http://phototour.cs.washington.edu/Photo_Tourism.pdf" TargetMode="External"/><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8" Type="http://schemas.openxmlformats.org/officeDocument/2006/relationships/hyperlink" Target="http://www.evolution.com/products/lanehawk/" TargetMode="External"/><Relationship Id="rId3" Type="http://schemas.openxmlformats.org/officeDocument/2006/relationships/tags" Target="../tags/tag17.xml"/><Relationship Id="rId7" Type="http://schemas.openxmlformats.org/officeDocument/2006/relationships/image" Target="../media/image20.jpe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18.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21.xml"/><Relationship Id="rId7" Type="http://schemas.openxmlformats.org/officeDocument/2006/relationships/notesSlide" Target="../notesSlides/notesSlide7.xml"/><Relationship Id="rId12" Type="http://schemas.openxmlformats.org/officeDocument/2006/relationships/hyperlink" Target="http://en.wikipedia.org/wiki/Afghan_Girl_(photo)" TargetMode="Externa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2.xml"/><Relationship Id="rId11" Type="http://schemas.openxmlformats.org/officeDocument/2006/relationships/hyperlink" Target="http://www.cl.cam.ac.uk/~jgd1000/afghan.html" TargetMode="External"/><Relationship Id="rId5" Type="http://schemas.openxmlformats.org/officeDocument/2006/relationships/tags" Target="../tags/tag23.xml"/><Relationship Id="rId10" Type="http://schemas.openxmlformats.org/officeDocument/2006/relationships/image" Target="../media/image23.jpeg"/><Relationship Id="rId4" Type="http://schemas.openxmlformats.org/officeDocument/2006/relationships/tags" Target="../tags/tag22.xml"/><Relationship Id="rId9" Type="http://schemas.openxmlformats.org/officeDocument/2006/relationships/image" Target="../media/image22.jpeg"/></Relationships>
</file>

<file path=ppt/slides/_rels/slide16.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26.jpe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25.jpe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24.jpeg"/><Relationship Id="rId5" Type="http://schemas.openxmlformats.org/officeDocument/2006/relationships/tags" Target="../tags/tag28.xml"/><Relationship Id="rId15" Type="http://schemas.openxmlformats.org/officeDocument/2006/relationships/image" Target="../media/image27.jpeg"/><Relationship Id="rId10" Type="http://schemas.openxmlformats.org/officeDocument/2006/relationships/notesSlide" Target="../notesSlides/notesSlide8.xml"/><Relationship Id="rId4" Type="http://schemas.openxmlformats.org/officeDocument/2006/relationships/tags" Target="../tags/tag27.xml"/><Relationship Id="rId9" Type="http://schemas.openxmlformats.org/officeDocument/2006/relationships/slideLayout" Target="../slideLayouts/slideLayout2.xml"/><Relationship Id="rId14" Type="http://schemas.openxmlformats.org/officeDocument/2006/relationships/hyperlink" Target="http://www.sensiblevision.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www.google.com/mobile/goggles/#text" TargetMode="External"/><Relationship Id="rId3" Type="http://schemas.openxmlformats.org/officeDocument/2006/relationships/tags" Target="../tags/tag34.xml"/><Relationship Id="rId7" Type="http://schemas.openxmlformats.org/officeDocument/2006/relationships/hyperlink" Target="http://research.nokia.com/researchteams/vcui/index.html" TargetMode="Externa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hyperlink" Target="http://www.infoworld.com/article/07/04/24/HNnokiasiliconvalley_1.html" TargetMode="External"/><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28.jpeg"/></Relationships>
</file>

<file path=ppt/slides/_rels/slide1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tags" Target="../tags/tag37.xml"/><Relationship Id="rId7" Type="http://schemas.openxmlformats.org/officeDocument/2006/relationships/image" Target="../media/image29.jpe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38.xml"/></Relationships>
</file>

<file path=ppt/slides/_rels/slide1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tags" Target="../tags/tag41.xml"/><Relationship Id="rId7" Type="http://schemas.openxmlformats.org/officeDocument/2006/relationships/image" Target="../media/image31.jpe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www.howstuffworks.com/first-down-line.htm" TargetMode="External"/><Relationship Id="rId3" Type="http://schemas.openxmlformats.org/officeDocument/2006/relationships/tags" Target="../tags/tag45.xml"/><Relationship Id="rId7" Type="http://schemas.openxmlformats.org/officeDocument/2006/relationships/image" Target="../media/image33.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hyperlink" Target="http://www.sportvision.com/video.html" TargetMode="External"/><Relationship Id="rId4" Type="http://schemas.openxmlformats.org/officeDocument/2006/relationships/tags" Target="../tags/tag46.xml"/><Relationship Id="rId9" Type="http://schemas.openxmlformats.org/officeDocument/2006/relationships/hyperlink" Target="http://www.howstuffworks.com/"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9.xml"/><Relationship Id="rId7" Type="http://schemas.openxmlformats.org/officeDocument/2006/relationships/hyperlink" Target="http://www.mobileye.com/" TargetMode="Externa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50.xml"/></Relationships>
</file>

<file path=ppt/slides/_rels/slide22.xml.rels><?xml version="1.0" encoding="UTF-8" standalone="yes"?>
<Relationships xmlns="http://schemas.openxmlformats.org/package/2006/relationships"><Relationship Id="rId3" Type="http://schemas.openxmlformats.org/officeDocument/2006/relationships/hyperlink" Target="http://www.nytimes.com/2010/10/10/science/10google.html" TargetMode="External"/><Relationship Id="rId7" Type="http://schemas.openxmlformats.org/officeDocument/2006/relationships/hyperlink" Target="http://www.thestar.com/wheels/article/1036702--human-error-blamed-after-google-s-driverless-car-sparks-five-vehicle-crash" TargetMode="Externa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hyperlink" Target="http://en.wikipedia.org/wiki/Financial_Post" TargetMode="External"/><Relationship Id="rId5" Type="http://schemas.openxmlformats.org/officeDocument/2006/relationships/hyperlink" Target="http://business.financialpost.com/2011/06/24/nevada-state-law-paves-the-way-for-driverless-cars/" TargetMode="External"/><Relationship Id="rId4" Type="http://schemas.openxmlformats.org/officeDocument/2006/relationships/hyperlink" Target="http://en.wikipedia.org/wiki/The_New_York_Time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8CTJL5lUjHg" TargetMode="External"/><Relationship Id="rId7" Type="http://schemas.openxmlformats.org/officeDocument/2006/relationships/image" Target="../media/image37.jpeg"/><Relationship Id="rId2" Type="http://schemas.openxmlformats.org/officeDocument/2006/relationships/hyperlink" Target="http://www.youtube.com/watch?feature=iv&amp;v=fQ59dXOo63o" TargetMode="Externa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www.youtube.com/watch?v=w8BmgtMKFbY" TargetMode="External"/><Relationship Id="rId4" Type="http://schemas.openxmlformats.org/officeDocument/2006/relationships/hyperlink" Target="http://www.youtube.com/watch?v=7QrnwoO1-8A"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tags" Target="../tags/tag53.xml"/><Relationship Id="rId7" Type="http://schemas.openxmlformats.org/officeDocument/2006/relationships/notesSlide" Target="../notesSlides/notesSlide14.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2.xml"/><Relationship Id="rId5" Type="http://schemas.openxmlformats.org/officeDocument/2006/relationships/tags" Target="../tags/tag55.xml"/><Relationship Id="rId10" Type="http://schemas.openxmlformats.org/officeDocument/2006/relationships/hyperlink" Target="http://marsrovers.jpl.nasa.gov/gallery/images.html" TargetMode="External"/><Relationship Id="rId4" Type="http://schemas.openxmlformats.org/officeDocument/2006/relationships/tags" Target="../tags/tag54.xml"/><Relationship Id="rId9" Type="http://schemas.openxmlformats.org/officeDocument/2006/relationships/hyperlink" Target="http://www.ri.cmu.edu/pubs/pub_5719.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hyperlink" Target="http://www.robocup.org/" TargetMode="External"/><Relationship Id="rId13" Type="http://schemas.openxmlformats.org/officeDocument/2006/relationships/hyperlink" Target="http://stair.stanford.edu/" TargetMode="External"/><Relationship Id="rId3" Type="http://schemas.openxmlformats.org/officeDocument/2006/relationships/tags" Target="../tags/tag58.xml"/><Relationship Id="rId7" Type="http://schemas.openxmlformats.org/officeDocument/2006/relationships/image" Target="../media/image41.jpeg"/><Relationship Id="rId12" Type="http://schemas.openxmlformats.org/officeDocument/2006/relationships/image" Target="../media/image43.jpe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hyperlink" Target="UNSW_CMU.mpg" TargetMode="External"/><Relationship Id="rId11" Type="http://schemas.openxmlformats.org/officeDocument/2006/relationships/hyperlink" Target="http://en.wikipedia.org/wiki/Spirit_rover" TargetMode="External"/><Relationship Id="rId5" Type="http://schemas.openxmlformats.org/officeDocument/2006/relationships/slideLayout" Target="../slideLayouts/slideLayout2.xml"/><Relationship Id="rId10" Type="http://schemas.openxmlformats.org/officeDocument/2006/relationships/image" Target="../media/image42.jpeg"/><Relationship Id="rId4" Type="http://schemas.openxmlformats.org/officeDocument/2006/relationships/tags" Target="../tags/tag59.xml"/><Relationship Id="rId9" Type="http://schemas.openxmlformats.org/officeDocument/2006/relationships/hyperlink" Target="http://upload.wikimedia.org/wikipedia/commons/d/d8/NASA_Mars_Rover.jpg"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groups.csail.mit.edu/vision/medical-vision/surgery/surgical_navigation.html" TargetMode="External"/><Relationship Id="rId3" Type="http://schemas.openxmlformats.org/officeDocument/2006/relationships/tags" Target="../tags/tag62.xml"/><Relationship Id="rId7" Type="http://schemas.openxmlformats.org/officeDocument/2006/relationships/image" Target="../media/image45.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44.png"/><Relationship Id="rId5" Type="http://schemas.openxmlformats.org/officeDocument/2006/relationships/slideLayout" Target="../slideLayouts/slideLayout2.xml"/><Relationship Id="rId4" Type="http://schemas.openxmlformats.org/officeDocument/2006/relationships/tags" Target="../tags/tag6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6.xml"/><Relationship Id="rId7" Type="http://schemas.openxmlformats.org/officeDocument/2006/relationships/image" Target="../media/image47.png"/><Relationship Id="rId12"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oleObject" Target="../embeddings/oleObject1.bin"/><Relationship Id="rId9"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Fig/halflife2_pc73103_traptown_qt.mov" TargetMode="Externa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17.xml"/><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56.png"/><Relationship Id="rId4" Type="http://schemas.openxmlformats.org/officeDocument/2006/relationships/oleObject" Target="../embeddings/oleObject5.bin"/><Relationship Id="rId9"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63.jpe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8.png"/><Relationship Id="rId5" Type="http://schemas.openxmlformats.org/officeDocument/2006/relationships/oleObject" Target="../embeddings/oleObject9.bin"/><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6.gif"/></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jpe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00.wmf"/></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hyperlink" Target="http://mmcheng.net/imagespirit/"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2.jpe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hyperlink" Target="SemanticPaint.mp4" TargetMode="External"/><Relationship Id="rId2" Type="http://schemas.openxmlformats.org/officeDocument/2006/relationships/hyperlink" Target="http://mftp.mmcheng.net/Papers/SemanticPaint.mp4" TargetMode="Externa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24.png"/></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hyperlink" Target="http://mmcheng.net/bin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pratt.edu/~llaurola/cg550/sketchpad.gi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www.siggraph.or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1828801"/>
          </a:xfrm>
          <a:ln>
            <a:noFill/>
          </a:ln>
        </p:spPr>
        <p:txBody>
          <a:bodyPr anchor="ctr">
            <a:noAutofit/>
          </a:bodyPr>
          <a:lstStyle/>
          <a:p>
            <a:r>
              <a:rPr lang="en-US" sz="4800" dirty="0"/>
              <a:t>Introduction to </a:t>
            </a:r>
            <a:r>
              <a:rPr lang="en-US" sz="4800" dirty="0" smtClean="0"/>
              <a:t>CV &amp; CG</a:t>
            </a:r>
            <a:endParaRPr lang="en-US" sz="4800" dirty="0"/>
          </a:p>
        </p:txBody>
      </p:sp>
      <p:sp>
        <p:nvSpPr>
          <p:cNvPr id="8" name="Subtitle 2"/>
          <p:cNvSpPr txBox="1">
            <a:spLocks/>
          </p:cNvSpPr>
          <p:nvPr/>
        </p:nvSpPr>
        <p:spPr>
          <a:xfrm>
            <a:off x="270509" y="3182166"/>
            <a:ext cx="8602980" cy="21722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pPr>
            <a:r>
              <a:rPr lang="en-US" altLang="zh-CHS" sz="4800" dirty="0" smtClean="0">
                <a:ln w="0"/>
                <a:effectLst>
                  <a:outerShdw blurRad="38100" dist="19050" dir="2700000" algn="tl" rotWithShape="0">
                    <a:schemeClr val="dk1">
                      <a:alpha val="40000"/>
                    </a:schemeClr>
                  </a:outerShdw>
                </a:effectLst>
                <a:ea typeface="华文楷体" pitchFamily="2" charset="-122"/>
              </a:rPr>
              <a:t>Ming-Ming Cheng</a:t>
            </a:r>
          </a:p>
          <a:p>
            <a:pPr>
              <a:spcBef>
                <a:spcPts val="1350"/>
              </a:spcBef>
            </a:pPr>
            <a:endParaRPr lang="en-US" sz="3600" dirty="0" smtClean="0"/>
          </a:p>
          <a:p>
            <a:pPr>
              <a:spcBef>
                <a:spcPts val="1350"/>
              </a:spcBef>
            </a:pPr>
            <a:r>
              <a:rPr lang="en-US" sz="3600" dirty="0" smtClean="0">
                <a:hlinkClick r:id="rId3"/>
              </a:rPr>
              <a:t>http</a:t>
            </a:r>
            <a:r>
              <a:rPr lang="en-US" sz="3600" dirty="0">
                <a:hlinkClick r:id="rId3"/>
              </a:rPr>
              <a:t>://</a:t>
            </a:r>
            <a:r>
              <a:rPr lang="en-US" sz="3600" dirty="0" smtClean="0">
                <a:hlinkClick r:id="rId3"/>
              </a:rPr>
              <a:t>mmcheng.net/icv/</a:t>
            </a:r>
            <a:endParaRPr lang="en-US" altLang="zh-CHS" sz="3600" dirty="0">
              <a:ln w="0"/>
              <a:effectLst>
                <a:outerShdw blurRad="38100" dist="19050" dir="2700000" algn="tl" rotWithShape="0">
                  <a:schemeClr val="dk1">
                    <a:alpha val="40000"/>
                  </a:schemeClr>
                </a:outerShdw>
              </a:effectLst>
              <a:ea typeface="华文楷体" pitchFamily="2" charset="-122"/>
            </a:endParaRPr>
          </a:p>
        </p:txBody>
      </p:sp>
      <p:sp>
        <p:nvSpPr>
          <p:cNvPr id="3" name="文本框 2"/>
          <p:cNvSpPr txBox="1"/>
          <p:nvPr/>
        </p:nvSpPr>
        <p:spPr>
          <a:xfrm>
            <a:off x="270509" y="5906267"/>
            <a:ext cx="8602980" cy="584775"/>
          </a:xfrm>
          <a:prstGeom prst="rect">
            <a:avLst/>
          </a:prstGeom>
          <a:noFill/>
        </p:spPr>
        <p:txBody>
          <a:bodyPr wrap="square" rtlCol="0">
            <a:spAutoFit/>
          </a:bodyPr>
          <a:lstStyle/>
          <a:p>
            <a:pPr algn="just"/>
            <a:r>
              <a:rPr lang="en-US" altLang="zh-CHS" sz="1600" dirty="0" smtClean="0"/>
              <a:t>Acknowledgement: The </a:t>
            </a:r>
            <a:r>
              <a:rPr lang="en-US" altLang="zh-CHS" sz="1600" dirty="0"/>
              <a:t>materials from this class reply significantly on slides prepared by other </a:t>
            </a:r>
            <a:r>
              <a:rPr lang="en-US" altLang="zh-CHS" sz="1600" dirty="0" smtClean="0"/>
              <a:t>instructors: </a:t>
            </a:r>
            <a:r>
              <a:rPr lang="en-US" altLang="zh-CHS" sz="1600" dirty="0" smtClean="0">
                <a:hlinkClick r:id="rId4"/>
              </a:rPr>
              <a:t>J Hays</a:t>
            </a:r>
            <a:r>
              <a:rPr lang="en-US" altLang="zh-CHS" sz="1600" dirty="0" smtClean="0"/>
              <a:t>, </a:t>
            </a:r>
            <a:r>
              <a:rPr lang="en-US" altLang="zh-CHS" sz="1600" dirty="0" smtClean="0">
                <a:hlinkClick r:id="rId5"/>
              </a:rPr>
              <a:t>D. Hoiem</a:t>
            </a:r>
            <a:r>
              <a:rPr lang="en-US" altLang="zh-CHS" sz="1600" dirty="0" smtClean="0"/>
              <a:t>, </a:t>
            </a:r>
            <a:r>
              <a:rPr lang="en-US" altLang="zh-CHS" sz="1600" dirty="0" smtClean="0">
                <a:hlinkClick r:id="rId6"/>
              </a:rPr>
              <a:t>S. Lazebnik</a:t>
            </a:r>
            <a:r>
              <a:rPr lang="en-US" altLang="zh-CHS" sz="1600" dirty="0" smtClean="0"/>
              <a:t>, A. </a:t>
            </a:r>
            <a:r>
              <a:rPr lang="en-US" altLang="zh-CHS" sz="1600" dirty="0" err="1" smtClean="0"/>
              <a:t>Efros</a:t>
            </a:r>
            <a:r>
              <a:rPr lang="en-US" altLang="zh-CHS" sz="1600" dirty="0" smtClean="0"/>
              <a:t>, S. Seitz, D. Forsyth and the </a:t>
            </a:r>
            <a:r>
              <a:rPr lang="en-US" altLang="zh-CHS" sz="1600" dirty="0" smtClean="0">
                <a:hlinkClick r:id="rId7"/>
              </a:rPr>
              <a:t>vision course at Brown.</a:t>
            </a:r>
            <a:endParaRPr lang="zh-CHS" altLang="en-US" sz="1600" dirty="0" smtClean="0"/>
          </a:p>
        </p:txBody>
      </p:sp>
    </p:spTree>
    <p:extLst>
      <p:ext uri="{BB962C8B-B14F-4D97-AF65-F5344CB8AC3E}">
        <p14:creationId xmlns:p14="http://schemas.microsoft.com/office/powerpoint/2010/main" val="24156398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HS" dirty="0" smtClean="0"/>
              <a:t>OCR</a:t>
            </a:r>
            <a:endParaRPr lang="zh-CHS" altLang="en-US" dirty="0"/>
          </a:p>
        </p:txBody>
      </p:sp>
      <p:sp>
        <p:nvSpPr>
          <p:cNvPr id="3" name="内容占位符 2"/>
          <p:cNvSpPr>
            <a:spLocks noGrp="1"/>
          </p:cNvSpPr>
          <p:nvPr>
            <p:ph idx="1"/>
          </p:nvPr>
        </p:nvSpPr>
        <p:spPr/>
        <p:txBody>
          <a:bodyPr/>
          <a:lstStyle/>
          <a:p>
            <a:r>
              <a:rPr lang="en-US" altLang="zh-CHS" dirty="0" smtClean="0">
                <a:solidFill>
                  <a:prstClr val="black"/>
                </a:solidFill>
                <a:latin typeface="Arial" charset="0"/>
              </a:rPr>
              <a:t>Convert </a:t>
            </a:r>
            <a:r>
              <a:rPr lang="en-US" altLang="zh-CHS" dirty="0">
                <a:solidFill>
                  <a:prstClr val="black"/>
                </a:solidFill>
                <a:latin typeface="Arial" charset="0"/>
              </a:rPr>
              <a:t>scanned docs to </a:t>
            </a:r>
            <a:r>
              <a:rPr lang="en-US" altLang="zh-CHS" dirty="0" smtClean="0">
                <a:solidFill>
                  <a:prstClr val="black"/>
                </a:solidFill>
                <a:latin typeface="Arial" charset="0"/>
              </a:rPr>
              <a:t>text</a:t>
            </a:r>
          </a:p>
          <a:p>
            <a:pPr lvl="1"/>
            <a:r>
              <a:rPr lang="en-US" altLang="zh-CHS" dirty="0">
                <a:solidFill>
                  <a:prstClr val="black"/>
                </a:solidFill>
                <a:latin typeface="Arial" charset="0"/>
              </a:rPr>
              <a:t>If you have a scanner, it probably came with OCR software</a:t>
            </a:r>
          </a:p>
          <a:p>
            <a:pPr lvl="1"/>
            <a:endParaRPr lang="en-US" altLang="zh-CHS" dirty="0">
              <a:solidFill>
                <a:prstClr val="black"/>
              </a:solidFill>
              <a:latin typeface="Arial" charset="0"/>
            </a:endParaRPr>
          </a:p>
          <a:p>
            <a:pPr lvl="1"/>
            <a:endParaRPr lang="zh-CHS" altLang="en-US" dirty="0"/>
          </a:p>
        </p:txBody>
      </p:sp>
      <p:pic>
        <p:nvPicPr>
          <p:cNvPr id="4" name="Picture 3" descr="asamples"/>
          <p:cNvPicPr>
            <a:picLocks noChangeAspect="1" noChangeArrowheads="1" noCrop="1"/>
          </p:cNvPicPr>
          <p:nvPr>
            <p:custDataLst>
              <p:tags r:id="rId1"/>
            </p:custDataLst>
          </p:nvPr>
        </p:nvPicPr>
        <p:blipFill>
          <a:blip r:embed="rId6" cstate="print"/>
          <a:srcRect/>
          <a:stretch>
            <a:fillRect/>
          </a:stretch>
        </p:blipFill>
        <p:spPr bwMode="auto">
          <a:xfrm>
            <a:off x="609600" y="2690813"/>
            <a:ext cx="3657600" cy="2286000"/>
          </a:xfrm>
          <a:prstGeom prst="rect">
            <a:avLst/>
          </a:prstGeom>
          <a:noFill/>
          <a:ln w="9525">
            <a:noFill/>
            <a:miter lim="800000"/>
            <a:headEnd/>
            <a:tailEnd/>
          </a:ln>
        </p:spPr>
      </p:pic>
      <p:sp>
        <p:nvSpPr>
          <p:cNvPr id="5" name="Text Box 4"/>
          <p:cNvSpPr txBox="1">
            <a:spLocks noChangeArrowheads="1"/>
          </p:cNvSpPr>
          <p:nvPr>
            <p:custDataLst>
              <p:tags r:id="rId2"/>
            </p:custDataLst>
          </p:nvPr>
        </p:nvSpPr>
        <p:spPr bwMode="auto">
          <a:xfrm>
            <a:off x="685800" y="5362575"/>
            <a:ext cx="3379788"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smtClean="0">
                <a:solidFill>
                  <a:prstClr val="black"/>
                </a:solidFill>
                <a:latin typeface="Arial" charset="0"/>
              </a:rPr>
              <a:t>Digit recognition, AT&amp;T labs</a:t>
            </a:r>
          </a:p>
          <a:p>
            <a:pPr algn="ctr" fontAlgn="base">
              <a:spcBef>
                <a:spcPct val="0"/>
              </a:spcBef>
              <a:spcAft>
                <a:spcPct val="0"/>
              </a:spcAft>
            </a:pPr>
            <a:r>
              <a:rPr lang="en-US" sz="1600" smtClean="0">
                <a:solidFill>
                  <a:prstClr val="black"/>
                </a:solidFill>
                <a:latin typeface="Arial" charset="0"/>
                <a:hlinkClick r:id="rId7"/>
              </a:rPr>
              <a:t>http://www.research.att.com/~yann</a:t>
            </a:r>
            <a:r>
              <a:rPr lang="en-US" sz="1600" smtClean="0">
                <a:solidFill>
                  <a:prstClr val="black"/>
                </a:solidFill>
                <a:latin typeface="Arial" charset="0"/>
              </a:rPr>
              <a:t>/</a:t>
            </a:r>
          </a:p>
        </p:txBody>
      </p:sp>
      <p:pic>
        <p:nvPicPr>
          <p:cNvPr id="6" name="Picture 6" descr="California_license_plate_ANPR"/>
          <p:cNvPicPr>
            <a:picLocks noChangeAspect="1" noChangeArrowheads="1"/>
          </p:cNvPicPr>
          <p:nvPr>
            <p:custDataLst>
              <p:tags r:id="rId3"/>
            </p:custDataLst>
          </p:nvPr>
        </p:nvPicPr>
        <p:blipFill>
          <a:blip r:embed="rId8" cstate="print"/>
          <a:srcRect/>
          <a:stretch>
            <a:fillRect/>
          </a:stretch>
        </p:blipFill>
        <p:spPr bwMode="auto">
          <a:xfrm>
            <a:off x="4876800" y="2419350"/>
            <a:ext cx="3581400" cy="2762250"/>
          </a:xfrm>
          <a:prstGeom prst="rect">
            <a:avLst/>
          </a:prstGeom>
          <a:noFill/>
          <a:ln w="9525">
            <a:noFill/>
            <a:miter lim="800000"/>
            <a:headEnd/>
            <a:tailEnd/>
          </a:ln>
        </p:spPr>
      </p:pic>
      <p:sp>
        <p:nvSpPr>
          <p:cNvPr id="7" name="Text Box 7"/>
          <p:cNvSpPr txBox="1">
            <a:spLocks noChangeArrowheads="1"/>
          </p:cNvSpPr>
          <p:nvPr>
            <p:custDataLst>
              <p:tags r:id="rId4"/>
            </p:custDataLst>
          </p:nvPr>
        </p:nvSpPr>
        <p:spPr bwMode="auto">
          <a:xfrm>
            <a:off x="4511675" y="5362575"/>
            <a:ext cx="4513263" cy="7016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smtClean="0">
                <a:solidFill>
                  <a:prstClr val="black"/>
                </a:solidFill>
                <a:latin typeface="Arial" charset="0"/>
              </a:rPr>
              <a:t>License plate readers</a:t>
            </a:r>
          </a:p>
          <a:p>
            <a:pPr algn="ctr" fontAlgn="base">
              <a:spcBef>
                <a:spcPct val="0"/>
              </a:spcBef>
              <a:spcAft>
                <a:spcPct val="0"/>
              </a:spcAft>
            </a:pPr>
            <a:r>
              <a:rPr lang="en-US" sz="1200" smtClean="0">
                <a:solidFill>
                  <a:prstClr val="black"/>
                </a:solidFill>
                <a:latin typeface="Arial" charset="0"/>
                <a:hlinkClick r:id="rId9"/>
              </a:rPr>
              <a:t>http://en.wikipedia.org/wiki/Automatic_number_plate_recognition</a:t>
            </a:r>
            <a:endParaRPr lang="en-US" sz="1200" smtClean="0">
              <a:solidFill>
                <a:prstClr val="black"/>
              </a:solidFill>
              <a:latin typeface="Arial" charset="0"/>
            </a:endParaRPr>
          </a:p>
          <a:p>
            <a:pPr algn="ctr" fontAlgn="base">
              <a:spcBef>
                <a:spcPct val="0"/>
              </a:spcBef>
              <a:spcAft>
                <a:spcPct val="0"/>
              </a:spcAft>
            </a:pPr>
            <a:endParaRPr lang="en-US" sz="1200" smtClean="0">
              <a:solidFill>
                <a:prstClr val="black"/>
              </a:solidFill>
              <a:latin typeface="Arial" charset="0"/>
            </a:endParaRPr>
          </a:p>
        </p:txBody>
      </p:sp>
    </p:spTree>
    <p:extLst>
      <p:ext uri="{BB962C8B-B14F-4D97-AF65-F5344CB8AC3E}">
        <p14:creationId xmlns:p14="http://schemas.microsoft.com/office/powerpoint/2010/main" val="1827688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custDataLst>
              <p:tags r:id="rId1"/>
            </p:custDataLst>
          </p:nvPr>
        </p:nvSpPr>
        <p:spPr/>
        <p:txBody>
          <a:bodyPr>
            <a:normAutofit fontScale="90000"/>
          </a:bodyPr>
          <a:lstStyle/>
          <a:p>
            <a:pPr eaLnBrk="1" hangingPunct="1"/>
            <a:r>
              <a:rPr lang="en-US" dirty="0" smtClean="0"/>
              <a:t>Face detection</a:t>
            </a:r>
          </a:p>
        </p:txBody>
      </p:sp>
      <p:sp>
        <p:nvSpPr>
          <p:cNvPr id="22531" name="Rectangle 3"/>
          <p:cNvSpPr>
            <a:spLocks noGrp="1" noChangeArrowheads="1"/>
          </p:cNvSpPr>
          <p:nvPr>
            <p:ph type="body" idx="1"/>
            <p:custDataLst>
              <p:tags r:id="rId2"/>
            </p:custDataLst>
          </p:nvPr>
        </p:nvSpPr>
        <p:spPr>
          <a:xfrm>
            <a:off x="216816" y="4876800"/>
            <a:ext cx="8672660" cy="1295400"/>
          </a:xfrm>
        </p:spPr>
        <p:txBody>
          <a:bodyPr/>
          <a:lstStyle/>
          <a:p>
            <a:pPr eaLnBrk="1" hangingPunct="1"/>
            <a:r>
              <a:rPr lang="en-US" dirty="0" smtClean="0"/>
              <a:t>Many new digital cameras now detect faces</a:t>
            </a:r>
          </a:p>
          <a:p>
            <a:pPr lvl="1" eaLnBrk="1" hangingPunct="1"/>
            <a:r>
              <a:rPr lang="en-US" dirty="0" smtClean="0"/>
              <a:t>Canon, Sony, Fuji, …</a:t>
            </a:r>
          </a:p>
          <a:p>
            <a:pPr lvl="1" eaLnBrk="1" hangingPunct="1">
              <a:buFontTx/>
              <a:buNone/>
            </a:pPr>
            <a:endParaRPr lang="en-US" dirty="0" smtClean="0"/>
          </a:p>
        </p:txBody>
      </p:sp>
      <p:pic>
        <p:nvPicPr>
          <p:cNvPr id="22532" name="Picture 5" descr="tested_485"/>
          <p:cNvPicPr>
            <a:picLocks noChangeAspect="1" noChangeArrowheads="1"/>
          </p:cNvPicPr>
          <p:nvPr>
            <p:custDataLst>
              <p:tags r:id="rId3"/>
            </p:custDataLst>
          </p:nvPr>
        </p:nvPicPr>
        <p:blipFill>
          <a:blip r:embed="rId6" cstate="print"/>
          <a:srcRect/>
          <a:stretch>
            <a:fillRect/>
          </a:stretch>
        </p:blipFill>
        <p:spPr bwMode="auto">
          <a:xfrm>
            <a:off x="2262188" y="1371600"/>
            <a:ext cx="4619625" cy="3124200"/>
          </a:xfrm>
          <a:prstGeom prst="rect">
            <a:avLst/>
          </a:prstGeom>
          <a:noFill/>
          <a:ln w="9525">
            <a:noFill/>
            <a:miter lim="800000"/>
            <a:headEnd/>
            <a:tailEnd/>
          </a:ln>
        </p:spPr>
      </p:pic>
    </p:spTree>
    <p:extLst>
      <p:ext uri="{BB962C8B-B14F-4D97-AF65-F5344CB8AC3E}">
        <p14:creationId xmlns:p14="http://schemas.microsoft.com/office/powerpoint/2010/main" val="29982126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custDataLst>
              <p:tags r:id="rId1"/>
            </p:custDataLst>
          </p:nvPr>
        </p:nvSpPr>
        <p:spPr/>
        <p:txBody>
          <a:bodyPr>
            <a:normAutofit fontScale="90000"/>
          </a:bodyPr>
          <a:lstStyle/>
          <a:p>
            <a:pPr eaLnBrk="1" hangingPunct="1"/>
            <a:r>
              <a:rPr lang="en-US" dirty="0" smtClean="0"/>
              <a:t>Smile detection</a:t>
            </a:r>
          </a:p>
        </p:txBody>
      </p:sp>
      <p:sp>
        <p:nvSpPr>
          <p:cNvPr id="23555" name="Rectangle 3"/>
          <p:cNvSpPr>
            <a:spLocks noGrp="1" noChangeArrowheads="1"/>
          </p:cNvSpPr>
          <p:nvPr>
            <p:ph type="body" idx="1"/>
            <p:custDataLst>
              <p:tags r:id="rId2"/>
            </p:custDataLst>
          </p:nvPr>
        </p:nvSpPr>
        <p:spPr/>
        <p:txBody>
          <a:bodyPr/>
          <a:lstStyle/>
          <a:p>
            <a:pPr eaLnBrk="1" hangingPunct="1"/>
            <a:endParaRPr lang="en-US" dirty="0" smtClean="0"/>
          </a:p>
          <a:p>
            <a:pPr eaLnBrk="1" hangingPunct="1"/>
            <a:endParaRPr lang="en-US" dirty="0" smtClean="0"/>
          </a:p>
        </p:txBody>
      </p:sp>
      <p:pic>
        <p:nvPicPr>
          <p:cNvPr id="23556" name="Picture 6"/>
          <p:cNvPicPr>
            <a:picLocks noChangeAspect="1" noChangeArrowheads="1"/>
          </p:cNvPicPr>
          <p:nvPr>
            <p:custDataLst>
              <p:tags r:id="rId3"/>
            </p:custDataLst>
          </p:nvPr>
        </p:nvPicPr>
        <p:blipFill>
          <a:blip r:embed="rId8" cstate="email">
            <a:extLst>
              <a:ext uri="{28A0092B-C50C-407E-A947-70E740481C1C}">
                <a14:useLocalDpi xmlns:a14="http://schemas.microsoft.com/office/drawing/2010/main"/>
              </a:ext>
            </a:extLst>
          </a:blip>
          <a:srcRect/>
          <a:stretch>
            <a:fillRect/>
          </a:stretch>
        </p:blipFill>
        <p:spPr bwMode="auto">
          <a:xfrm>
            <a:off x="849313" y="2170113"/>
            <a:ext cx="7443787" cy="3240087"/>
          </a:xfrm>
          <a:prstGeom prst="rect">
            <a:avLst/>
          </a:prstGeom>
          <a:noFill/>
          <a:ln w="9525">
            <a:noFill/>
            <a:miter lim="800000"/>
            <a:headEnd/>
            <a:tailEnd/>
          </a:ln>
        </p:spPr>
      </p:pic>
      <p:pic>
        <p:nvPicPr>
          <p:cNvPr id="23557" name="Picture 7"/>
          <p:cNvPicPr>
            <a:picLocks noChangeAspect="1" noChangeArrowheads="1"/>
          </p:cNvPicPr>
          <p:nvPr>
            <p:custDataLst>
              <p:tags r:id="rId4"/>
            </p:custDataLst>
          </p:nvPr>
        </p:nvPicPr>
        <p:blipFill>
          <a:blip r:embed="rId9" cstate="print"/>
          <a:srcRect/>
          <a:stretch>
            <a:fillRect/>
          </a:stretch>
        </p:blipFill>
        <p:spPr bwMode="auto">
          <a:xfrm>
            <a:off x="838200" y="1143000"/>
            <a:ext cx="7467600" cy="1050925"/>
          </a:xfrm>
          <a:prstGeom prst="rect">
            <a:avLst/>
          </a:prstGeom>
          <a:noFill/>
          <a:ln w="9525">
            <a:noFill/>
            <a:miter lim="800000"/>
            <a:headEnd/>
            <a:tailEnd/>
          </a:ln>
        </p:spPr>
      </p:pic>
      <p:sp>
        <p:nvSpPr>
          <p:cNvPr id="23558" name="Rectangle 8"/>
          <p:cNvSpPr>
            <a:spLocks noChangeArrowheads="1"/>
          </p:cNvSpPr>
          <p:nvPr>
            <p:custDataLst>
              <p:tags r:id="rId5"/>
            </p:custDataLst>
          </p:nvPr>
        </p:nvSpPr>
        <p:spPr bwMode="auto">
          <a:xfrm>
            <a:off x="1975784" y="5396706"/>
            <a:ext cx="4730750" cy="396875"/>
          </a:xfrm>
          <a:prstGeom prst="rect">
            <a:avLst/>
          </a:prstGeom>
          <a:noFill/>
          <a:ln w="9525">
            <a:noFill/>
            <a:miter lim="800000"/>
            <a:headEnd/>
            <a:tailEnd/>
          </a:ln>
        </p:spPr>
        <p:txBody>
          <a:bodyPr wrap="none" anchor="ctr">
            <a:spAutoFit/>
          </a:bodyPr>
          <a:lstStyle/>
          <a:p>
            <a:pPr fontAlgn="base">
              <a:spcBef>
                <a:spcPct val="0"/>
              </a:spcBef>
              <a:spcAft>
                <a:spcPct val="0"/>
              </a:spcAft>
            </a:pPr>
            <a:r>
              <a:rPr lang="en-US" sz="2000" dirty="0" smtClean="0">
                <a:solidFill>
                  <a:prstClr val="black"/>
                </a:solidFill>
                <a:latin typeface="Arial" charset="0"/>
                <a:hlinkClick r:id="rId10"/>
              </a:rPr>
              <a:t>Sony Cyber-shot® T70 Digital Still Camera </a:t>
            </a:r>
            <a:endParaRPr lang="en-US" sz="2000" dirty="0" smtClean="0">
              <a:solidFill>
                <a:prstClr val="black"/>
              </a:solidFill>
              <a:latin typeface="Arial" charset="0"/>
            </a:endParaRPr>
          </a:p>
        </p:txBody>
      </p:sp>
    </p:spTree>
    <p:extLst>
      <p:ext uri="{BB962C8B-B14F-4D97-AF65-F5344CB8AC3E}">
        <p14:creationId xmlns:p14="http://schemas.microsoft.com/office/powerpoint/2010/main" val="3027733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r>
              <a:rPr lang="en-US" dirty="0" smtClean="0"/>
              <a:t>3D from thousands of images</a:t>
            </a:r>
          </a:p>
        </p:txBody>
      </p:sp>
      <p:sp>
        <p:nvSpPr>
          <p:cNvPr id="19459" name="TextBox 7"/>
          <p:cNvSpPr txBox="1">
            <a:spLocks noChangeArrowheads="1"/>
          </p:cNvSpPr>
          <p:nvPr/>
        </p:nvSpPr>
        <p:spPr bwMode="auto">
          <a:xfrm>
            <a:off x="3486150" y="6211888"/>
            <a:ext cx="5590525" cy="369332"/>
          </a:xfrm>
          <a:prstGeom prst="rect">
            <a:avLst/>
          </a:prstGeom>
          <a:noFill/>
          <a:ln w="9525">
            <a:noFill/>
            <a:miter lim="800000"/>
            <a:headEnd/>
            <a:tailEnd/>
          </a:ln>
        </p:spPr>
        <p:txBody>
          <a:bodyPr wrap="square">
            <a:spAutoFit/>
          </a:bodyPr>
          <a:lstStyle/>
          <a:p>
            <a:pPr fontAlgn="base">
              <a:spcBef>
                <a:spcPct val="0"/>
              </a:spcBef>
              <a:spcAft>
                <a:spcPct val="0"/>
              </a:spcAft>
            </a:pPr>
            <a:r>
              <a:rPr lang="en-US" altLang="zh-CHS" dirty="0">
                <a:hlinkClick r:id="rId5"/>
              </a:rPr>
              <a:t>Photo Tourism: Exploring Photo Collections in </a:t>
            </a:r>
            <a:r>
              <a:rPr lang="en-US" altLang="zh-CHS" dirty="0" smtClean="0">
                <a:hlinkClick r:id="rId5"/>
              </a:rPr>
              <a:t>3D</a:t>
            </a:r>
            <a:r>
              <a:rPr lang="en-US" dirty="0" smtClean="0">
                <a:solidFill>
                  <a:prstClr val="black"/>
                </a:solidFill>
                <a:latin typeface="Arial" charset="0"/>
              </a:rPr>
              <a:t>. 2006</a:t>
            </a:r>
          </a:p>
        </p:txBody>
      </p:sp>
      <p:pic>
        <p:nvPicPr>
          <p:cNvPr id="3" name="PhotoTourism">
            <a:hlinkClick r:id="" action="ppaction://media"/>
          </p:cNvPr>
          <p:cNvPicPr>
            <a:picLocks noGrp="1" noChangeAspect="1"/>
          </p:cNvPicPr>
          <p:nvPr>
            <p:ph idx="1"/>
            <a:videoFile r:link="rId1"/>
            <p:extLst>
              <p:ext uri="{DAA4B4D4-6D71-4841-9C94-3DE7FCFB9230}">
                <p14:media xmlns:p14="http://schemas.microsoft.com/office/powerpoint/2010/main" r:embed="rId2">
                  <p14:trim st="792" end="6643.6666"/>
                </p14:media>
              </p:ext>
            </p:extLst>
          </p:nvPr>
        </p:nvPicPr>
        <p:blipFill>
          <a:blip r:embed="rId6"/>
          <a:stretch>
            <a:fillRect/>
          </a:stretch>
        </p:blipFill>
        <p:spPr>
          <a:xfrm>
            <a:off x="866691" y="735780"/>
            <a:ext cx="7300939" cy="5476107"/>
          </a:xfrm>
        </p:spPr>
      </p:pic>
    </p:spTree>
    <p:extLst>
      <p:ext uri="{BB962C8B-B14F-4D97-AF65-F5344CB8AC3E}">
        <p14:creationId xmlns:p14="http://schemas.microsoft.com/office/powerpoint/2010/main" val="52152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custDataLst>
              <p:tags r:id="rId1"/>
            </p:custDataLst>
          </p:nvPr>
        </p:nvSpPr>
        <p:spPr/>
        <p:txBody>
          <a:bodyPr>
            <a:normAutofit fontScale="90000"/>
          </a:bodyPr>
          <a:lstStyle/>
          <a:p>
            <a:pPr eaLnBrk="1" hangingPunct="1"/>
            <a:r>
              <a:rPr lang="en-US" smtClean="0"/>
              <a:t>Object recognition (in supermarkets)</a:t>
            </a:r>
          </a:p>
        </p:txBody>
      </p:sp>
      <p:sp>
        <p:nvSpPr>
          <p:cNvPr id="24579" name="Rectangle 3"/>
          <p:cNvSpPr>
            <a:spLocks noGrp="1" noChangeArrowheads="1"/>
          </p:cNvSpPr>
          <p:nvPr>
            <p:ph type="body" idx="1"/>
            <p:custDataLst>
              <p:tags r:id="rId2"/>
            </p:custDataLst>
          </p:nvPr>
        </p:nvSpPr>
        <p:spPr/>
        <p:txBody>
          <a:bodyPr/>
          <a:lstStyle/>
          <a:p>
            <a:pPr eaLnBrk="1" hangingPunct="1"/>
            <a:endParaRPr lang="en-US" dirty="0" smtClean="0"/>
          </a:p>
          <a:p>
            <a:pPr eaLnBrk="1" hangingPunct="1"/>
            <a:endParaRPr lang="en-US" dirty="0" smtClean="0"/>
          </a:p>
        </p:txBody>
      </p:sp>
      <p:pic>
        <p:nvPicPr>
          <p:cNvPr id="24580" name="Picture 5" descr="Detection of Bottom of the Cart Loss in Retail Checkout"/>
          <p:cNvPicPr>
            <a:picLocks noChangeAspect="1" noChangeArrowheads="1"/>
          </p:cNvPicPr>
          <p:nvPr>
            <p:custDataLst>
              <p:tags r:id="rId3"/>
            </p:custDataLst>
          </p:nvPr>
        </p:nvPicPr>
        <p:blipFill>
          <a:blip r:embed="rId7" cstate="print"/>
          <a:srcRect/>
          <a:stretch>
            <a:fillRect/>
          </a:stretch>
        </p:blipFill>
        <p:spPr bwMode="auto">
          <a:xfrm>
            <a:off x="2711450" y="1219200"/>
            <a:ext cx="2774950" cy="3295650"/>
          </a:xfrm>
          <a:prstGeom prst="rect">
            <a:avLst/>
          </a:prstGeom>
          <a:noFill/>
          <a:ln w="9525">
            <a:noFill/>
            <a:miter lim="800000"/>
            <a:headEnd/>
            <a:tailEnd/>
          </a:ln>
        </p:spPr>
      </p:pic>
      <p:sp>
        <p:nvSpPr>
          <p:cNvPr id="24581" name="Rectangle 6"/>
          <p:cNvSpPr>
            <a:spLocks noChangeArrowheads="1"/>
          </p:cNvSpPr>
          <p:nvPr>
            <p:custDataLst>
              <p:tags r:id="rId4"/>
            </p:custDataLst>
          </p:nvPr>
        </p:nvSpPr>
        <p:spPr bwMode="auto">
          <a:xfrm>
            <a:off x="295835" y="4989781"/>
            <a:ext cx="8516471" cy="1323439"/>
          </a:xfrm>
          <a:prstGeom prst="rect">
            <a:avLst/>
          </a:prstGeom>
          <a:noFill/>
          <a:ln w="9525">
            <a:noFill/>
            <a:miter lim="800000"/>
            <a:headEnd/>
            <a:tailEnd/>
          </a:ln>
        </p:spPr>
        <p:txBody>
          <a:bodyPr wrap="square" anchor="ctr">
            <a:spAutoFit/>
          </a:bodyPr>
          <a:lstStyle/>
          <a:p>
            <a:pPr fontAlgn="base">
              <a:spcBef>
                <a:spcPct val="0"/>
              </a:spcBef>
              <a:spcAft>
                <a:spcPct val="0"/>
              </a:spcAft>
            </a:pPr>
            <a:r>
              <a:rPr lang="en-US" sz="1600" dirty="0" err="1" smtClean="0">
                <a:solidFill>
                  <a:prstClr val="black"/>
                </a:solidFill>
                <a:latin typeface="Arial" charset="0"/>
                <a:hlinkClick r:id="rId8"/>
              </a:rPr>
              <a:t>LaneHawk</a:t>
            </a:r>
            <a:r>
              <a:rPr lang="en-US" sz="1600" dirty="0" smtClean="0">
                <a:solidFill>
                  <a:prstClr val="black"/>
                </a:solidFill>
                <a:latin typeface="Arial" charset="0"/>
                <a:hlinkClick r:id="rId8"/>
              </a:rPr>
              <a:t> by </a:t>
            </a:r>
            <a:r>
              <a:rPr lang="en-US" sz="1600" dirty="0" err="1" smtClean="0">
                <a:solidFill>
                  <a:prstClr val="black"/>
                </a:solidFill>
                <a:latin typeface="Arial" charset="0"/>
                <a:hlinkClick r:id="rId8"/>
              </a:rPr>
              <a:t>EvolutionRobotics</a:t>
            </a:r>
            <a:endParaRPr lang="en-US" sz="1600" dirty="0" smtClean="0">
              <a:solidFill>
                <a:prstClr val="black"/>
              </a:solidFill>
              <a:latin typeface="Arial" charset="0"/>
            </a:endParaRPr>
          </a:p>
          <a:p>
            <a:pPr algn="just" fontAlgn="base">
              <a:spcBef>
                <a:spcPct val="0"/>
              </a:spcBef>
              <a:spcAft>
                <a:spcPct val="0"/>
              </a:spcAft>
            </a:pPr>
            <a:r>
              <a:rPr lang="en-US" sz="1600" dirty="0" smtClean="0">
                <a:solidFill>
                  <a:prstClr val="black"/>
                </a:solidFill>
                <a:latin typeface="Arial"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a:t>
            </a:r>
            <a:r>
              <a:rPr lang="en-US" sz="1600" dirty="0" err="1" smtClean="0">
                <a:solidFill>
                  <a:prstClr val="black"/>
                </a:solidFill>
                <a:latin typeface="Arial" charset="0"/>
              </a:rPr>
              <a:t>LaneHawk</a:t>
            </a:r>
            <a:r>
              <a:rPr lang="en-US" sz="1600" dirty="0" smtClean="0">
                <a:solidFill>
                  <a:prstClr val="black"/>
                </a:solidFill>
                <a:latin typeface="Arial" charset="0"/>
              </a:rPr>
              <a:t>, you are assured to get paid for it… “</a:t>
            </a:r>
          </a:p>
        </p:txBody>
      </p:sp>
    </p:spTree>
    <p:extLst>
      <p:ext uri="{BB962C8B-B14F-4D97-AF65-F5344CB8AC3E}">
        <p14:creationId xmlns:p14="http://schemas.microsoft.com/office/powerpoint/2010/main" val="3378000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p:txBody>
          <a:bodyPr>
            <a:normAutofit fontScale="90000"/>
          </a:bodyPr>
          <a:lstStyle/>
          <a:p>
            <a:pPr eaLnBrk="1" hangingPunct="1"/>
            <a:r>
              <a:rPr lang="en-US" smtClean="0"/>
              <a:t>Vision-based biometrics</a:t>
            </a:r>
          </a:p>
        </p:txBody>
      </p:sp>
      <p:pic>
        <p:nvPicPr>
          <p:cNvPr id="25603" name="Picture 3" descr="youngProcessedR"/>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rcRect/>
          <a:stretch>
            <a:fillRect/>
          </a:stretch>
        </p:blipFill>
        <p:spPr bwMode="auto">
          <a:xfrm>
            <a:off x="914400" y="4107930"/>
            <a:ext cx="3124200" cy="2343150"/>
          </a:xfrm>
          <a:prstGeom prst="rect">
            <a:avLst/>
          </a:prstGeom>
          <a:noFill/>
          <a:ln w="9525">
            <a:noFill/>
            <a:miter lim="800000"/>
            <a:headEnd/>
            <a:tailEnd/>
          </a:ln>
        </p:spPr>
      </p:pic>
      <p:pic>
        <p:nvPicPr>
          <p:cNvPr id="25604" name="Picture 4" descr="matched2002_R"/>
          <p:cNvPicPr>
            <a:picLocks noChangeAspect="1" noChangeArrowheads="1"/>
          </p:cNvPicPr>
          <p:nvPr>
            <p:custDataLst>
              <p:tags r:id="rId3"/>
            </p:custDataLst>
          </p:nvPr>
        </p:nvPicPr>
        <p:blipFill>
          <a:blip r:embed="rId9" cstate="email">
            <a:extLst>
              <a:ext uri="{28A0092B-C50C-407E-A947-70E740481C1C}">
                <a14:useLocalDpi xmlns:a14="http://schemas.microsoft.com/office/drawing/2010/main"/>
              </a:ext>
            </a:extLst>
          </a:blip>
          <a:srcRect/>
          <a:stretch>
            <a:fillRect/>
          </a:stretch>
        </p:blipFill>
        <p:spPr bwMode="auto">
          <a:xfrm>
            <a:off x="5257800" y="4107930"/>
            <a:ext cx="3124200" cy="2343150"/>
          </a:xfrm>
          <a:prstGeom prst="rect">
            <a:avLst/>
          </a:prstGeom>
          <a:noFill/>
          <a:ln w="9525">
            <a:noFill/>
            <a:miter lim="800000"/>
            <a:headEnd/>
            <a:tailEnd/>
          </a:ln>
        </p:spPr>
      </p:pic>
      <p:pic>
        <p:nvPicPr>
          <p:cNvPr id="25605" name="Picture 5" descr="afghanportraits"/>
          <p:cNvPicPr>
            <a:picLocks noChangeAspect="1" noChangeArrowheads="1"/>
          </p:cNvPicPr>
          <p:nvPr>
            <p:custDataLst>
              <p:tags r:id="rId4"/>
            </p:custDataLst>
          </p:nvPr>
        </p:nvPicPr>
        <p:blipFill>
          <a:blip r:embed="rId10" cstate="print"/>
          <a:srcRect/>
          <a:stretch>
            <a:fillRect/>
          </a:stretch>
        </p:blipFill>
        <p:spPr bwMode="auto">
          <a:xfrm>
            <a:off x="2590800" y="762000"/>
            <a:ext cx="3810000" cy="2847975"/>
          </a:xfrm>
          <a:prstGeom prst="rect">
            <a:avLst/>
          </a:prstGeom>
          <a:noFill/>
          <a:ln w="9525">
            <a:noFill/>
            <a:miter lim="800000"/>
            <a:headEnd/>
            <a:tailEnd/>
          </a:ln>
        </p:spPr>
      </p:pic>
      <p:sp>
        <p:nvSpPr>
          <p:cNvPr id="25606" name="Rectangle 6"/>
          <p:cNvSpPr>
            <a:spLocks noChangeArrowheads="1"/>
          </p:cNvSpPr>
          <p:nvPr>
            <p:custDataLst>
              <p:tags r:id="rId5"/>
            </p:custDataLst>
          </p:nvPr>
        </p:nvSpPr>
        <p:spPr bwMode="auto">
          <a:xfrm>
            <a:off x="669924" y="3619674"/>
            <a:ext cx="8408087" cy="338554"/>
          </a:xfrm>
          <a:prstGeom prst="rect">
            <a:avLst/>
          </a:prstGeom>
          <a:noFill/>
          <a:ln w="9525">
            <a:noFill/>
            <a:miter lim="800000"/>
            <a:headEnd/>
            <a:tailEnd/>
          </a:ln>
        </p:spPr>
        <p:txBody>
          <a:bodyPr wrap="square" anchor="ctr">
            <a:spAutoFit/>
          </a:bodyPr>
          <a:lstStyle/>
          <a:p>
            <a:pPr algn="ctr" fontAlgn="base">
              <a:spcBef>
                <a:spcPct val="0"/>
              </a:spcBef>
              <a:spcAft>
                <a:spcPct val="0"/>
              </a:spcAft>
            </a:pPr>
            <a:r>
              <a:rPr lang="en-US" sz="1600" dirty="0" smtClean="0">
                <a:solidFill>
                  <a:prstClr val="black"/>
                </a:solidFill>
                <a:latin typeface="Arial" charset="0"/>
              </a:rPr>
              <a:t>“</a:t>
            </a:r>
            <a:r>
              <a:rPr lang="en-US" sz="1600" i="1" dirty="0" smtClean="0">
                <a:solidFill>
                  <a:prstClr val="black"/>
                </a:solidFill>
                <a:latin typeface="Arial" charset="0"/>
              </a:rPr>
              <a:t>How the Afghan Girl was Identified by Her Iris Patterns</a:t>
            </a:r>
            <a:r>
              <a:rPr lang="en-US" sz="1600" dirty="0" smtClean="0">
                <a:solidFill>
                  <a:prstClr val="black"/>
                </a:solidFill>
                <a:latin typeface="Arial" charset="0"/>
              </a:rPr>
              <a:t>”  Read the </a:t>
            </a:r>
            <a:r>
              <a:rPr lang="en-US" sz="1600" dirty="0" smtClean="0">
                <a:solidFill>
                  <a:prstClr val="black"/>
                </a:solidFill>
                <a:latin typeface="Arial" charset="0"/>
                <a:hlinkClick r:id="rId11"/>
              </a:rPr>
              <a:t>story </a:t>
            </a:r>
            <a:r>
              <a:rPr lang="en-US" sz="1600" dirty="0" err="1" smtClean="0">
                <a:solidFill>
                  <a:prstClr val="black"/>
                </a:solidFill>
                <a:latin typeface="Arial" charset="0"/>
                <a:hlinkClick r:id="rId12"/>
              </a:rPr>
              <a:t>wikipedia</a:t>
            </a:r>
            <a:endParaRPr lang="en-US" sz="1600" dirty="0" smtClean="0">
              <a:solidFill>
                <a:prstClr val="black"/>
              </a:solidFill>
              <a:latin typeface="Arial" charset="0"/>
            </a:endParaRPr>
          </a:p>
        </p:txBody>
      </p:sp>
    </p:spTree>
    <p:extLst>
      <p:ext uri="{BB962C8B-B14F-4D97-AF65-F5344CB8AC3E}">
        <p14:creationId xmlns:p14="http://schemas.microsoft.com/office/powerpoint/2010/main" val="21227119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custDataLst>
              <p:tags r:id="rId1"/>
            </p:custDataLst>
          </p:nvPr>
        </p:nvSpPr>
        <p:spPr/>
        <p:txBody>
          <a:bodyPr>
            <a:normAutofit fontScale="90000"/>
          </a:bodyPr>
          <a:lstStyle/>
          <a:p>
            <a:pPr eaLnBrk="1" hangingPunct="1"/>
            <a:r>
              <a:rPr lang="en-US" smtClean="0"/>
              <a:t>Login without a password…</a:t>
            </a:r>
          </a:p>
        </p:txBody>
      </p:sp>
      <p:sp>
        <p:nvSpPr>
          <p:cNvPr id="26627" name="Rectangle 3"/>
          <p:cNvSpPr>
            <a:spLocks noGrp="1" noChangeArrowheads="1"/>
          </p:cNvSpPr>
          <p:nvPr>
            <p:ph type="body" idx="1"/>
            <p:custDataLst>
              <p:tags r:id="rId2"/>
            </p:custDataLst>
          </p:nvPr>
        </p:nvSpPr>
        <p:spPr/>
        <p:txBody>
          <a:bodyPr/>
          <a:lstStyle/>
          <a:p>
            <a:pPr eaLnBrk="1" hangingPunct="1"/>
            <a:endParaRPr lang="en-US" dirty="0" smtClean="0"/>
          </a:p>
          <a:p>
            <a:pPr eaLnBrk="1" hangingPunct="1"/>
            <a:endParaRPr lang="en-US" dirty="0" smtClean="0"/>
          </a:p>
        </p:txBody>
      </p:sp>
      <p:pic>
        <p:nvPicPr>
          <p:cNvPr id="26628" name="Picture 4" descr="XM Micro Biometric Fingerprint Mouse"/>
          <p:cNvPicPr>
            <a:picLocks noChangeAspect="1" noChangeArrowheads="1"/>
          </p:cNvPicPr>
          <p:nvPr>
            <p:custDataLst>
              <p:tags r:id="rId3"/>
            </p:custDataLst>
          </p:nvPr>
        </p:nvPicPr>
        <p:blipFill>
          <a:blip r:embed="rId11" cstate="email">
            <a:extLst>
              <a:ext uri="{28A0092B-C50C-407E-A947-70E740481C1C}">
                <a14:useLocalDpi xmlns:a14="http://schemas.microsoft.com/office/drawing/2010/main"/>
              </a:ext>
            </a:extLst>
          </a:blip>
          <a:srcRect/>
          <a:stretch>
            <a:fillRect/>
          </a:stretch>
        </p:blipFill>
        <p:spPr bwMode="auto">
          <a:xfrm>
            <a:off x="1825625" y="1333500"/>
            <a:ext cx="2136775" cy="4000500"/>
          </a:xfrm>
          <a:prstGeom prst="rect">
            <a:avLst/>
          </a:prstGeom>
          <a:noFill/>
          <a:ln w="9525">
            <a:noFill/>
            <a:miter lim="800000"/>
            <a:headEnd/>
            <a:tailEnd/>
          </a:ln>
        </p:spPr>
      </p:pic>
      <p:sp>
        <p:nvSpPr>
          <p:cNvPr id="26629" name="Rectangle 6"/>
          <p:cNvSpPr>
            <a:spLocks noChangeArrowheads="1"/>
          </p:cNvSpPr>
          <p:nvPr>
            <p:custDataLst>
              <p:tags r:id="rId4"/>
            </p:custDataLst>
          </p:nvPr>
        </p:nvSpPr>
        <p:spPr bwMode="auto">
          <a:xfrm>
            <a:off x="1524000" y="5410200"/>
            <a:ext cx="2514600" cy="825500"/>
          </a:xfrm>
          <a:prstGeom prst="rect">
            <a:avLst/>
          </a:prstGeom>
          <a:noFill/>
          <a:ln w="9525">
            <a:noFill/>
            <a:miter lim="800000"/>
            <a:headEnd/>
            <a:tailEnd/>
          </a:ln>
        </p:spPr>
        <p:txBody>
          <a:bodyPr anchor="ctr">
            <a:spAutoFit/>
          </a:bodyPr>
          <a:lstStyle/>
          <a:p>
            <a:pPr algn="ctr" fontAlgn="base">
              <a:spcBef>
                <a:spcPct val="0"/>
              </a:spcBef>
              <a:spcAft>
                <a:spcPct val="0"/>
              </a:spcAft>
            </a:pPr>
            <a:r>
              <a:rPr lang="en-US" sz="1600" smtClean="0">
                <a:solidFill>
                  <a:prstClr val="black"/>
                </a:solidFill>
                <a:latin typeface="Arial" charset="0"/>
              </a:rPr>
              <a:t>Fingerprint scanners on many new laptops, </a:t>
            </a:r>
            <a:br>
              <a:rPr lang="en-US" sz="1600" smtClean="0">
                <a:solidFill>
                  <a:prstClr val="black"/>
                </a:solidFill>
                <a:latin typeface="Arial" charset="0"/>
              </a:rPr>
            </a:br>
            <a:r>
              <a:rPr lang="en-US" sz="1600" smtClean="0">
                <a:solidFill>
                  <a:prstClr val="black"/>
                </a:solidFill>
                <a:latin typeface="Arial" charset="0"/>
              </a:rPr>
              <a:t>other devices</a:t>
            </a:r>
          </a:p>
        </p:txBody>
      </p:sp>
      <p:pic>
        <p:nvPicPr>
          <p:cNvPr id="26630" name="Picture 9" descr="FINGERPRINT"/>
          <p:cNvPicPr>
            <a:picLocks noChangeAspect="1" noChangeArrowheads="1"/>
          </p:cNvPicPr>
          <p:nvPr>
            <p:custDataLst>
              <p:tags r:id="rId5"/>
            </p:custDataLst>
          </p:nvPr>
        </p:nvPicPr>
        <p:blipFill>
          <a:blip r:embed="rId12" cstate="email">
            <a:extLst>
              <a:ext uri="{28A0092B-C50C-407E-A947-70E740481C1C}">
                <a14:useLocalDpi xmlns:a14="http://schemas.microsoft.com/office/drawing/2010/main"/>
              </a:ext>
            </a:extLst>
          </a:blip>
          <a:srcRect/>
          <a:stretch>
            <a:fillRect/>
          </a:stretch>
        </p:blipFill>
        <p:spPr bwMode="auto">
          <a:xfrm>
            <a:off x="695325" y="3048000"/>
            <a:ext cx="1057275" cy="1524000"/>
          </a:xfrm>
          <a:prstGeom prst="rect">
            <a:avLst/>
          </a:prstGeom>
          <a:noFill/>
          <a:ln w="9525">
            <a:noFill/>
            <a:miter lim="800000"/>
            <a:headEnd/>
            <a:tailEnd/>
          </a:ln>
        </p:spPr>
      </p:pic>
      <p:pic>
        <p:nvPicPr>
          <p:cNvPr id="26631" name="Picture 11" descr="login_dialog"/>
          <p:cNvPicPr>
            <a:picLocks noChangeAspect="1" noChangeArrowheads="1"/>
          </p:cNvPicPr>
          <p:nvPr>
            <p:custDataLst>
              <p:tags r:id="rId6"/>
            </p:custDataLst>
          </p:nvPr>
        </p:nvPicPr>
        <p:blipFill>
          <a:blip r:embed="rId13" cstate="print"/>
          <a:srcRect/>
          <a:stretch>
            <a:fillRect/>
          </a:stretch>
        </p:blipFill>
        <p:spPr bwMode="auto">
          <a:xfrm>
            <a:off x="6400800" y="2679700"/>
            <a:ext cx="2209800" cy="2197100"/>
          </a:xfrm>
          <a:prstGeom prst="rect">
            <a:avLst/>
          </a:prstGeom>
          <a:noFill/>
          <a:ln w="9525">
            <a:noFill/>
            <a:miter lim="800000"/>
            <a:headEnd/>
            <a:tailEnd/>
          </a:ln>
        </p:spPr>
      </p:pic>
      <p:sp>
        <p:nvSpPr>
          <p:cNvPr id="26632" name="Rectangle 12"/>
          <p:cNvSpPr>
            <a:spLocks noChangeArrowheads="1"/>
          </p:cNvSpPr>
          <p:nvPr>
            <p:custDataLst>
              <p:tags r:id="rId7"/>
            </p:custDataLst>
          </p:nvPr>
        </p:nvSpPr>
        <p:spPr bwMode="auto">
          <a:xfrm>
            <a:off x="4953000" y="5287963"/>
            <a:ext cx="3581400" cy="1006475"/>
          </a:xfrm>
          <a:prstGeom prst="rect">
            <a:avLst/>
          </a:prstGeom>
          <a:noFill/>
          <a:ln w="9525">
            <a:noFill/>
            <a:miter lim="800000"/>
            <a:headEnd/>
            <a:tailEnd/>
          </a:ln>
        </p:spPr>
        <p:txBody>
          <a:bodyPr anchor="ctr">
            <a:spAutoFit/>
          </a:bodyPr>
          <a:lstStyle/>
          <a:p>
            <a:pPr algn="ctr" fontAlgn="base">
              <a:spcBef>
                <a:spcPct val="0"/>
              </a:spcBef>
              <a:spcAft>
                <a:spcPct val="0"/>
              </a:spcAft>
            </a:pPr>
            <a:r>
              <a:rPr lang="en-US" sz="1600" smtClean="0">
                <a:solidFill>
                  <a:prstClr val="black"/>
                </a:solidFill>
                <a:latin typeface="Arial" charset="0"/>
              </a:rPr>
              <a:t>Face recognition systems now beginning to appear more widely</a:t>
            </a:r>
            <a:br>
              <a:rPr lang="en-US" sz="1600" smtClean="0">
                <a:solidFill>
                  <a:prstClr val="black"/>
                </a:solidFill>
                <a:latin typeface="Arial" charset="0"/>
              </a:rPr>
            </a:br>
            <a:r>
              <a:rPr lang="en-US" sz="1400" smtClean="0">
                <a:solidFill>
                  <a:prstClr val="black"/>
                </a:solidFill>
                <a:latin typeface="Arial" charset="0"/>
                <a:hlinkClick r:id="rId14"/>
              </a:rPr>
              <a:t>http://www.sensiblevision.com/</a:t>
            </a:r>
            <a:endParaRPr lang="en-US" sz="1400" smtClean="0">
              <a:solidFill>
                <a:prstClr val="black"/>
              </a:solidFill>
              <a:latin typeface="Arial" charset="0"/>
            </a:endParaRPr>
          </a:p>
          <a:p>
            <a:pPr algn="ctr" fontAlgn="base">
              <a:spcBef>
                <a:spcPct val="0"/>
              </a:spcBef>
              <a:spcAft>
                <a:spcPct val="0"/>
              </a:spcAft>
            </a:pPr>
            <a:endParaRPr lang="en-US" sz="1400" smtClean="0">
              <a:solidFill>
                <a:prstClr val="black"/>
              </a:solidFill>
              <a:latin typeface="Arial" charset="0"/>
            </a:endParaRPr>
          </a:p>
        </p:txBody>
      </p:sp>
      <p:pic>
        <p:nvPicPr>
          <p:cNvPr id="26633" name="Picture 14" descr="woman_laptop"/>
          <p:cNvPicPr>
            <a:picLocks noChangeAspect="1" noChangeArrowheads="1"/>
          </p:cNvPicPr>
          <p:nvPr>
            <p:custDataLst>
              <p:tags r:id="rId8"/>
            </p:custDataLst>
          </p:nvPr>
        </p:nvPicPr>
        <p:blipFill>
          <a:blip r:embed="rId15" cstate="print"/>
          <a:srcRect/>
          <a:stretch>
            <a:fillRect/>
          </a:stretch>
        </p:blipFill>
        <p:spPr bwMode="auto">
          <a:xfrm>
            <a:off x="4533900" y="2933700"/>
            <a:ext cx="1714500" cy="1714500"/>
          </a:xfrm>
          <a:prstGeom prst="rect">
            <a:avLst/>
          </a:prstGeom>
          <a:noFill/>
          <a:ln w="9525">
            <a:noFill/>
            <a:miter lim="800000"/>
            <a:headEnd/>
            <a:tailEnd/>
          </a:ln>
        </p:spPr>
      </p:pic>
    </p:spTree>
    <p:extLst>
      <p:ext uri="{BB962C8B-B14F-4D97-AF65-F5344CB8AC3E}">
        <p14:creationId xmlns:p14="http://schemas.microsoft.com/office/powerpoint/2010/main" val="3576976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
            </p:custDataLst>
          </p:nvPr>
        </p:nvSpPr>
        <p:spPr/>
        <p:txBody>
          <a:bodyPr>
            <a:normAutofit fontScale="90000"/>
          </a:bodyPr>
          <a:lstStyle/>
          <a:p>
            <a:pPr eaLnBrk="1" hangingPunct="1"/>
            <a:r>
              <a:rPr lang="en-US" smtClean="0"/>
              <a:t>Object recognition (in mobile phones)</a:t>
            </a:r>
          </a:p>
        </p:txBody>
      </p:sp>
      <p:sp>
        <p:nvSpPr>
          <p:cNvPr id="27651" name="Rectangle 3"/>
          <p:cNvSpPr>
            <a:spLocks noGrp="1" noChangeArrowheads="1"/>
          </p:cNvSpPr>
          <p:nvPr>
            <p:ph type="body" idx="1"/>
            <p:custDataLst>
              <p:tags r:id="rId2"/>
            </p:custDataLst>
          </p:nvPr>
        </p:nvSpPr>
        <p:spPr>
          <a:xfrm>
            <a:off x="685800" y="4495800"/>
            <a:ext cx="7772400" cy="519260"/>
          </a:xfrm>
        </p:spPr>
        <p:txBody>
          <a:bodyPr/>
          <a:lstStyle/>
          <a:p>
            <a:pPr lvl="1" eaLnBrk="1" hangingPunct="1">
              <a:buFont typeface="Arial" charset="0"/>
              <a:buNone/>
            </a:pPr>
            <a:r>
              <a:rPr lang="en-US" dirty="0" smtClean="0">
                <a:hlinkClick r:id="rId6"/>
              </a:rPr>
              <a:t>Point &amp; Find</a:t>
            </a:r>
            <a:r>
              <a:rPr lang="en-US" dirty="0" smtClean="0"/>
              <a:t>, </a:t>
            </a:r>
            <a:r>
              <a:rPr lang="en-US" dirty="0" smtClean="0">
                <a:hlinkClick r:id="rId7"/>
              </a:rPr>
              <a:t>Nokia </a:t>
            </a:r>
            <a:r>
              <a:rPr lang="en-US" dirty="0" smtClean="0">
                <a:hlinkClick r:id="rId8"/>
              </a:rPr>
              <a:t>Google Goggles</a:t>
            </a:r>
            <a:endParaRPr lang="en-US" dirty="0" smtClean="0"/>
          </a:p>
        </p:txBody>
      </p:sp>
      <p:pic>
        <p:nvPicPr>
          <p:cNvPr id="27652" name="Picture 5" descr="Smart Photos"/>
          <p:cNvPicPr>
            <a:picLocks noChangeAspect="1" noChangeArrowheads="1"/>
          </p:cNvPicPr>
          <p:nvPr>
            <p:custDataLst>
              <p:tags r:id="rId3"/>
            </p:custDataLst>
          </p:nvPr>
        </p:nvPicPr>
        <p:blipFill>
          <a:blip r:embed="rId9" cstate="print"/>
          <a:srcRect/>
          <a:stretch>
            <a:fillRect/>
          </a:stretch>
        </p:blipFill>
        <p:spPr bwMode="auto">
          <a:xfrm>
            <a:off x="1228725" y="1371600"/>
            <a:ext cx="6543675" cy="2776538"/>
          </a:xfrm>
          <a:prstGeom prst="rect">
            <a:avLst/>
          </a:prstGeom>
          <a:noFill/>
          <a:ln w="9525">
            <a:noFill/>
            <a:miter lim="800000"/>
            <a:headEnd/>
            <a:tailEnd/>
          </a:ln>
        </p:spPr>
      </p:pic>
    </p:spTree>
    <p:extLst>
      <p:ext uri="{BB962C8B-B14F-4D97-AF65-F5344CB8AC3E}">
        <p14:creationId xmlns:p14="http://schemas.microsoft.com/office/powerpoint/2010/main" val="165847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____"/>
          <p:cNvPicPr>
            <a:picLocks noChangeAspect="1" noChangeArrowheads="1"/>
          </p:cNvPicPr>
          <p:nvPr>
            <p:custDataLst>
              <p:tags r:id="rId1"/>
            </p:custDataLst>
          </p:nvPr>
        </p:nvPicPr>
        <p:blipFill>
          <a:blip r:embed="rId7" cstate="email">
            <a:extLst>
              <a:ext uri="{28A0092B-C50C-407E-A947-70E740481C1C}">
                <a14:useLocalDpi xmlns:a14="http://schemas.microsoft.com/office/drawing/2010/main"/>
              </a:ext>
            </a:extLst>
          </a:blip>
          <a:srcRect/>
          <a:stretch>
            <a:fillRect/>
          </a:stretch>
        </p:blipFill>
        <p:spPr bwMode="auto">
          <a:xfrm>
            <a:off x="6400800" y="1371600"/>
            <a:ext cx="2343150" cy="3076575"/>
          </a:xfrm>
          <a:prstGeom prst="rect">
            <a:avLst/>
          </a:prstGeom>
          <a:noFill/>
          <a:ln w="9525">
            <a:noFill/>
            <a:miter lim="800000"/>
            <a:headEnd/>
            <a:tailEnd/>
          </a:ln>
        </p:spPr>
      </p:pic>
      <p:pic>
        <p:nvPicPr>
          <p:cNvPr id="28675" name="Picture 3" descr="cap_138439"/>
          <p:cNvPicPr>
            <a:picLocks noChangeAspect="1" noChangeArrowheads="1"/>
          </p:cNvPicPr>
          <p:nvPr>
            <p:custDataLst>
              <p:tags r:id="rId2"/>
            </p:custDataLst>
          </p:nvPr>
        </p:nvPicPr>
        <p:blipFill>
          <a:blip r:embed="rId8" cstate="print"/>
          <a:srcRect/>
          <a:stretch>
            <a:fillRect/>
          </a:stretch>
        </p:blipFill>
        <p:spPr bwMode="auto">
          <a:xfrm>
            <a:off x="533400" y="1447800"/>
            <a:ext cx="5715000" cy="2619375"/>
          </a:xfrm>
          <a:prstGeom prst="rect">
            <a:avLst/>
          </a:prstGeom>
          <a:noFill/>
          <a:ln w="9525">
            <a:noFill/>
            <a:miter lim="800000"/>
            <a:headEnd/>
            <a:tailEnd/>
          </a:ln>
        </p:spPr>
      </p:pic>
      <p:sp>
        <p:nvSpPr>
          <p:cNvPr id="28676" name="Text Box 4"/>
          <p:cNvSpPr txBox="1">
            <a:spLocks noChangeArrowheads="1"/>
          </p:cNvSpPr>
          <p:nvPr>
            <p:custDataLst>
              <p:tags r:id="rId3"/>
            </p:custDataLst>
          </p:nvPr>
        </p:nvSpPr>
        <p:spPr bwMode="auto">
          <a:xfrm>
            <a:off x="1965325" y="4753140"/>
            <a:ext cx="5197475" cy="336550"/>
          </a:xfrm>
          <a:prstGeom prst="rect">
            <a:avLst/>
          </a:prstGeom>
          <a:noFill/>
          <a:ln w="9525">
            <a:noFill/>
            <a:miter lim="800000"/>
            <a:headEnd/>
            <a:tailEnd/>
          </a:ln>
        </p:spPr>
        <p:txBody>
          <a:bodyPr wrap="none">
            <a:spAutoFit/>
          </a:bodyPr>
          <a:lstStyle/>
          <a:p>
            <a:pPr fontAlgn="base">
              <a:spcBef>
                <a:spcPct val="0"/>
              </a:spcBef>
              <a:spcAft>
                <a:spcPct val="0"/>
              </a:spcAft>
            </a:pPr>
            <a:r>
              <a:rPr lang="en-US" sz="1600" i="1" dirty="0" smtClean="0">
                <a:solidFill>
                  <a:prstClr val="black"/>
                </a:solidFill>
                <a:latin typeface="Arial" charset="0"/>
              </a:rPr>
              <a:t>The Matrix</a:t>
            </a:r>
            <a:r>
              <a:rPr lang="en-US" sz="1600" dirty="0" smtClean="0">
                <a:solidFill>
                  <a:prstClr val="black"/>
                </a:solidFill>
                <a:latin typeface="Arial" charset="0"/>
              </a:rPr>
              <a:t> movies, ESC Entertainment, XYZRGB, NRC</a:t>
            </a:r>
          </a:p>
        </p:txBody>
      </p:sp>
      <p:sp>
        <p:nvSpPr>
          <p:cNvPr id="28677" name="Rectangle 5"/>
          <p:cNvSpPr>
            <a:spLocks noGrp="1" noChangeArrowheads="1"/>
          </p:cNvSpPr>
          <p:nvPr>
            <p:ph type="title"/>
            <p:custDataLst>
              <p:tags r:id="rId4"/>
            </p:custDataLst>
          </p:nvPr>
        </p:nvSpPr>
        <p:spPr>
          <a:noFill/>
        </p:spPr>
        <p:txBody>
          <a:bodyPr>
            <a:normAutofit fontScale="90000"/>
          </a:bodyPr>
          <a:lstStyle/>
          <a:p>
            <a:pPr eaLnBrk="1" hangingPunct="1"/>
            <a:r>
              <a:rPr lang="en-US" smtClean="0"/>
              <a:t>Special effects:  shape capture</a:t>
            </a:r>
          </a:p>
        </p:txBody>
      </p:sp>
    </p:spTree>
    <p:extLst>
      <p:ext uri="{BB962C8B-B14F-4D97-AF65-F5344CB8AC3E}">
        <p14:creationId xmlns:p14="http://schemas.microsoft.com/office/powerpoint/2010/main" val="3564236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p:cNvSpPr txBox="1">
            <a:spLocks noChangeArrowheads="1"/>
          </p:cNvSpPr>
          <p:nvPr>
            <p:custDataLst>
              <p:tags r:id="rId1"/>
            </p:custDataLst>
          </p:nvPr>
        </p:nvSpPr>
        <p:spPr bwMode="auto">
          <a:xfrm>
            <a:off x="2152650" y="6096000"/>
            <a:ext cx="4803775" cy="338138"/>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i="1" dirty="0" smtClean="0">
                <a:solidFill>
                  <a:prstClr val="black"/>
                </a:solidFill>
                <a:latin typeface="Arial" charset="0"/>
              </a:rPr>
              <a:t>Pirates of the </a:t>
            </a:r>
            <a:r>
              <a:rPr lang="en-US" sz="1600" i="1" dirty="0" err="1" smtClean="0">
                <a:solidFill>
                  <a:prstClr val="black"/>
                </a:solidFill>
                <a:latin typeface="Arial" charset="0"/>
              </a:rPr>
              <a:t>Carribean</a:t>
            </a:r>
            <a:r>
              <a:rPr lang="en-US" sz="1600" dirty="0" smtClean="0">
                <a:solidFill>
                  <a:prstClr val="black"/>
                </a:solidFill>
                <a:latin typeface="Arial" charset="0"/>
              </a:rPr>
              <a:t>, Industrial Light and Magic</a:t>
            </a:r>
          </a:p>
        </p:txBody>
      </p:sp>
      <p:sp>
        <p:nvSpPr>
          <p:cNvPr id="29699" name="Rectangle 5"/>
          <p:cNvSpPr>
            <a:spLocks noGrp="1" noChangeArrowheads="1"/>
          </p:cNvSpPr>
          <p:nvPr>
            <p:ph type="title"/>
            <p:custDataLst>
              <p:tags r:id="rId2"/>
            </p:custDataLst>
          </p:nvPr>
        </p:nvSpPr>
        <p:spPr>
          <a:noFill/>
        </p:spPr>
        <p:txBody>
          <a:bodyPr>
            <a:normAutofit fontScale="90000"/>
          </a:bodyPr>
          <a:lstStyle/>
          <a:p>
            <a:pPr eaLnBrk="1" hangingPunct="1"/>
            <a:r>
              <a:rPr lang="en-US" smtClean="0"/>
              <a:t>Special effects:  motion capture</a:t>
            </a:r>
          </a:p>
        </p:txBody>
      </p:sp>
      <p:pic>
        <p:nvPicPr>
          <p:cNvPr id="29700" name="Picture 6"/>
          <p:cNvPicPr>
            <a:picLocks noChangeAspect="1" noChangeArrowheads="1"/>
          </p:cNvPicPr>
          <p:nvPr>
            <p:custDataLst>
              <p:tags r:id="rId3"/>
            </p:custDataLst>
          </p:nvPr>
        </p:nvPicPr>
        <p:blipFill>
          <a:blip r:embed="rId7" cstate="print"/>
          <a:srcRect/>
          <a:stretch>
            <a:fillRect/>
          </a:stretch>
        </p:blipFill>
        <p:spPr bwMode="auto">
          <a:xfrm>
            <a:off x="1933575" y="1143000"/>
            <a:ext cx="5276850" cy="2409825"/>
          </a:xfrm>
          <a:prstGeom prst="rect">
            <a:avLst/>
          </a:prstGeom>
          <a:noFill/>
          <a:ln w="9525">
            <a:noFill/>
            <a:miter lim="800000"/>
            <a:headEnd/>
            <a:tailEnd/>
          </a:ln>
        </p:spPr>
      </p:pic>
      <p:pic>
        <p:nvPicPr>
          <p:cNvPr id="29701" name="Picture 7"/>
          <p:cNvPicPr>
            <a:picLocks noChangeAspect="1" noChangeArrowheads="1"/>
          </p:cNvPicPr>
          <p:nvPr>
            <p:custDataLst>
              <p:tags r:id="rId4"/>
            </p:custDataLst>
          </p:nvPr>
        </p:nvPicPr>
        <p:blipFill>
          <a:blip r:embed="rId8" cstate="print"/>
          <a:srcRect/>
          <a:stretch>
            <a:fillRect/>
          </a:stretch>
        </p:blipFill>
        <p:spPr bwMode="auto">
          <a:xfrm>
            <a:off x="1938338" y="3581400"/>
            <a:ext cx="5267325" cy="2419350"/>
          </a:xfrm>
          <a:prstGeom prst="rect">
            <a:avLst/>
          </a:prstGeom>
          <a:noFill/>
          <a:ln w="9525">
            <a:noFill/>
            <a:miter lim="800000"/>
            <a:headEnd/>
            <a:tailEnd/>
          </a:ln>
        </p:spPr>
      </p:pic>
    </p:spTree>
    <p:extLst>
      <p:ext uri="{BB962C8B-B14F-4D97-AF65-F5344CB8AC3E}">
        <p14:creationId xmlns:p14="http://schemas.microsoft.com/office/powerpoint/2010/main" val="3941870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HS" dirty="0"/>
              <a:t>Today’s Class</a:t>
            </a:r>
            <a:endParaRPr lang="zh-CHS" altLang="en-US" dirty="0"/>
          </a:p>
        </p:txBody>
      </p:sp>
      <p:sp>
        <p:nvSpPr>
          <p:cNvPr id="3" name="内容占位符 2"/>
          <p:cNvSpPr>
            <a:spLocks noGrp="1"/>
          </p:cNvSpPr>
          <p:nvPr>
            <p:ph idx="1"/>
          </p:nvPr>
        </p:nvSpPr>
        <p:spPr/>
        <p:txBody>
          <a:bodyPr/>
          <a:lstStyle/>
          <a:p>
            <a:r>
              <a:rPr lang="en-US" altLang="zh-CHS" dirty="0" smtClean="0"/>
              <a:t>What </a:t>
            </a:r>
            <a:r>
              <a:rPr lang="en-US" altLang="zh-CHS" dirty="0"/>
              <a:t>is Computer Vision</a:t>
            </a:r>
            <a:r>
              <a:rPr lang="en-US" altLang="zh-CHS" dirty="0" smtClean="0"/>
              <a:t>? </a:t>
            </a:r>
          </a:p>
          <a:p>
            <a:r>
              <a:rPr lang="en-US" altLang="zh-CHS" dirty="0" smtClean="0"/>
              <a:t>What is Computer Graphics?</a:t>
            </a:r>
          </a:p>
          <a:p>
            <a:r>
              <a:rPr lang="en-US" altLang="zh-Hans" dirty="0" smtClean="0"/>
              <a:t>Research in Media Computing lab</a:t>
            </a:r>
          </a:p>
          <a:p>
            <a:r>
              <a:rPr lang="en-US" altLang="zh-Hans" dirty="0" smtClean="0"/>
              <a:t>What should I do during my college study? </a:t>
            </a:r>
            <a:endParaRPr lang="en-US" altLang="zh-CHS" dirty="0" smtClean="0"/>
          </a:p>
        </p:txBody>
      </p:sp>
    </p:spTree>
    <p:extLst>
      <p:ext uri="{BB962C8B-B14F-4D97-AF65-F5344CB8AC3E}">
        <p14:creationId xmlns:p14="http://schemas.microsoft.com/office/powerpoint/2010/main" val="3544420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custDataLst>
              <p:tags r:id="rId1"/>
            </p:custDataLst>
          </p:nvPr>
        </p:nvSpPr>
        <p:spPr/>
        <p:txBody>
          <a:bodyPr>
            <a:normAutofit fontScale="90000"/>
          </a:bodyPr>
          <a:lstStyle/>
          <a:p>
            <a:pPr eaLnBrk="1" hangingPunct="1"/>
            <a:r>
              <a:rPr lang="en-US" smtClean="0"/>
              <a:t>Sports</a:t>
            </a:r>
          </a:p>
        </p:txBody>
      </p:sp>
      <p:sp>
        <p:nvSpPr>
          <p:cNvPr id="30723" name="Rectangle 3"/>
          <p:cNvSpPr>
            <a:spLocks noGrp="1" noChangeArrowheads="1"/>
          </p:cNvSpPr>
          <p:nvPr>
            <p:ph type="body" idx="1"/>
            <p:custDataLst>
              <p:tags r:id="rId2"/>
            </p:custDataLst>
          </p:nvPr>
        </p:nvSpPr>
        <p:spPr/>
        <p:txBody>
          <a:bodyPr/>
          <a:lstStyle/>
          <a:p>
            <a:pPr eaLnBrk="1" hangingPunct="1"/>
            <a:endParaRPr lang="en-US" dirty="0" smtClean="0"/>
          </a:p>
          <a:p>
            <a:pPr eaLnBrk="1" hangingPunct="1"/>
            <a:endParaRPr lang="en-US" dirty="0" smtClean="0"/>
          </a:p>
        </p:txBody>
      </p:sp>
      <p:pic>
        <p:nvPicPr>
          <p:cNvPr id="30724" name="Picture 5" descr="first-down-line"/>
          <p:cNvPicPr>
            <a:picLocks noChangeAspect="1" noChangeArrowheads="1"/>
          </p:cNvPicPr>
          <p:nvPr>
            <p:custDataLst>
              <p:tags r:id="rId3"/>
            </p:custDataLst>
          </p:nvPr>
        </p:nvPicPr>
        <p:blipFill>
          <a:blip r:embed="rId7" cstate="print"/>
          <a:srcRect/>
          <a:stretch>
            <a:fillRect/>
          </a:stretch>
        </p:blipFill>
        <p:spPr bwMode="auto">
          <a:xfrm>
            <a:off x="2667000" y="1552575"/>
            <a:ext cx="3810000" cy="2857500"/>
          </a:xfrm>
          <a:prstGeom prst="rect">
            <a:avLst/>
          </a:prstGeom>
          <a:noFill/>
          <a:ln w="9525">
            <a:noFill/>
            <a:miter lim="800000"/>
            <a:headEnd/>
            <a:tailEnd/>
          </a:ln>
        </p:spPr>
      </p:pic>
      <p:sp>
        <p:nvSpPr>
          <p:cNvPr id="30725" name="Text Box 6"/>
          <p:cNvSpPr txBox="1">
            <a:spLocks noChangeArrowheads="1"/>
          </p:cNvSpPr>
          <p:nvPr>
            <p:custDataLst>
              <p:tags r:id="rId4"/>
            </p:custDataLst>
          </p:nvPr>
        </p:nvSpPr>
        <p:spPr bwMode="auto">
          <a:xfrm>
            <a:off x="2420938" y="4495800"/>
            <a:ext cx="4271962" cy="11080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i="1" dirty="0" err="1" smtClean="0">
                <a:solidFill>
                  <a:prstClr val="black"/>
                </a:solidFill>
                <a:latin typeface="Arial" charset="0"/>
              </a:rPr>
              <a:t>Sportvision</a:t>
            </a:r>
            <a:r>
              <a:rPr lang="en-US" sz="1600" dirty="0" smtClean="0">
                <a:solidFill>
                  <a:prstClr val="black"/>
                </a:solidFill>
                <a:latin typeface="Arial" charset="0"/>
              </a:rPr>
              <a:t> first down line</a:t>
            </a:r>
          </a:p>
          <a:p>
            <a:pPr algn="ctr" fontAlgn="base">
              <a:spcBef>
                <a:spcPct val="0"/>
              </a:spcBef>
              <a:spcAft>
                <a:spcPct val="0"/>
              </a:spcAft>
            </a:pPr>
            <a:r>
              <a:rPr lang="en-US" sz="1600" dirty="0" smtClean="0">
                <a:solidFill>
                  <a:prstClr val="black"/>
                </a:solidFill>
                <a:latin typeface="Arial" charset="0"/>
              </a:rPr>
              <a:t>Nice </a:t>
            </a:r>
            <a:r>
              <a:rPr lang="en-US" sz="1600" dirty="0" smtClean="0">
                <a:solidFill>
                  <a:prstClr val="black"/>
                </a:solidFill>
                <a:latin typeface="Arial" charset="0"/>
                <a:hlinkClick r:id="rId8"/>
              </a:rPr>
              <a:t>explanation</a:t>
            </a:r>
            <a:r>
              <a:rPr lang="en-US" sz="1600" dirty="0" smtClean="0">
                <a:solidFill>
                  <a:prstClr val="black"/>
                </a:solidFill>
                <a:latin typeface="Arial" charset="0"/>
              </a:rPr>
              <a:t> on </a:t>
            </a:r>
            <a:r>
              <a:rPr lang="en-US" sz="1600" dirty="0" smtClean="0">
                <a:solidFill>
                  <a:prstClr val="black"/>
                </a:solidFill>
                <a:latin typeface="Arial" charset="0"/>
                <a:hlinkClick r:id="rId9"/>
              </a:rPr>
              <a:t>www.howstuffworks.com</a:t>
            </a:r>
            <a:endParaRPr lang="en-US" sz="1600" dirty="0" smtClean="0">
              <a:solidFill>
                <a:prstClr val="black"/>
              </a:solidFill>
              <a:latin typeface="Arial" charset="0"/>
            </a:endParaRPr>
          </a:p>
          <a:p>
            <a:pPr algn="ctr" fontAlgn="base">
              <a:spcBef>
                <a:spcPct val="0"/>
              </a:spcBef>
              <a:spcAft>
                <a:spcPct val="0"/>
              </a:spcAft>
            </a:pPr>
            <a:endParaRPr lang="en-US" sz="1600" dirty="0" smtClean="0">
              <a:solidFill>
                <a:prstClr val="black"/>
              </a:solidFill>
              <a:latin typeface="Arial" charset="0"/>
            </a:endParaRPr>
          </a:p>
          <a:p>
            <a:pPr algn="ctr" fontAlgn="base">
              <a:spcBef>
                <a:spcPct val="0"/>
              </a:spcBef>
              <a:spcAft>
                <a:spcPct val="0"/>
              </a:spcAft>
            </a:pPr>
            <a:r>
              <a:rPr lang="en-US" sz="1600" dirty="0" smtClean="0">
                <a:solidFill>
                  <a:prstClr val="black"/>
                </a:solidFill>
                <a:latin typeface="Arial" charset="0"/>
                <a:hlinkClick r:id="rId10"/>
              </a:rPr>
              <a:t>http://www.sportvision.com/video.html</a:t>
            </a:r>
            <a:endParaRPr lang="en-US" sz="1600" dirty="0" smtClean="0">
              <a:solidFill>
                <a:prstClr val="black"/>
              </a:solidFill>
              <a:latin typeface="Arial" charset="0"/>
            </a:endParaRPr>
          </a:p>
        </p:txBody>
      </p:sp>
    </p:spTree>
    <p:extLst>
      <p:ext uri="{BB962C8B-B14F-4D97-AF65-F5344CB8AC3E}">
        <p14:creationId xmlns:p14="http://schemas.microsoft.com/office/powerpoint/2010/main" val="20163973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custDataLst>
              <p:tags r:id="rId1"/>
            </p:custDataLst>
          </p:nvPr>
        </p:nvSpPr>
        <p:spPr/>
        <p:txBody>
          <a:bodyPr>
            <a:normAutofit fontScale="90000"/>
          </a:bodyPr>
          <a:lstStyle/>
          <a:p>
            <a:pPr eaLnBrk="1" hangingPunct="1"/>
            <a:r>
              <a:rPr lang="en-US" smtClean="0"/>
              <a:t>Smart cars</a:t>
            </a:r>
          </a:p>
        </p:txBody>
      </p:sp>
      <p:sp>
        <p:nvSpPr>
          <p:cNvPr id="31747" name="Rectangle 3"/>
          <p:cNvSpPr>
            <a:spLocks noGrp="1" noChangeArrowheads="1"/>
          </p:cNvSpPr>
          <p:nvPr>
            <p:ph type="body" idx="1"/>
            <p:custDataLst>
              <p:tags r:id="rId2"/>
            </p:custDataLst>
          </p:nvPr>
        </p:nvSpPr>
        <p:spPr>
          <a:xfrm>
            <a:off x="0" y="723105"/>
            <a:ext cx="9162853" cy="2057400"/>
          </a:xfrm>
        </p:spPr>
        <p:txBody>
          <a:bodyPr/>
          <a:lstStyle/>
          <a:p>
            <a:pPr eaLnBrk="1" hangingPunct="1"/>
            <a:r>
              <a:rPr lang="en-US" dirty="0" err="1" smtClean="0">
                <a:hlinkClick r:id="rId7"/>
              </a:rPr>
              <a:t>Mobileye</a:t>
            </a:r>
            <a:endParaRPr lang="en-US" dirty="0" smtClean="0"/>
          </a:p>
          <a:p>
            <a:pPr lvl="1" eaLnBrk="1" hangingPunct="1"/>
            <a:r>
              <a:rPr lang="en-US" sz="2600" dirty="0" smtClean="0"/>
              <a:t>Vision systems currently in high-end BMW, GM, Volvo models </a:t>
            </a:r>
          </a:p>
          <a:p>
            <a:pPr lvl="1" eaLnBrk="1" hangingPunct="1"/>
            <a:r>
              <a:rPr lang="en-US" sz="2600" dirty="0" smtClean="0"/>
              <a:t>By 2010:  70% of car manufacturers.</a:t>
            </a:r>
          </a:p>
        </p:txBody>
      </p:sp>
      <p:pic>
        <p:nvPicPr>
          <p:cNvPr id="31748" name="Picture 6"/>
          <p:cNvPicPr>
            <a:picLocks noChangeAspect="1" noChangeArrowheads="1"/>
          </p:cNvPicPr>
          <p:nvPr>
            <p:custDataLst>
              <p:tags r:id="rId3"/>
            </p:custDataLst>
          </p:nvPr>
        </p:nvPicPr>
        <p:blipFill>
          <a:blip r:embed="rId8" cstate="email">
            <a:extLst>
              <a:ext uri="{28A0092B-C50C-407E-A947-70E740481C1C}">
                <a14:useLocalDpi xmlns:a14="http://schemas.microsoft.com/office/drawing/2010/main"/>
              </a:ext>
            </a:extLst>
          </a:blip>
          <a:srcRect/>
          <a:stretch>
            <a:fillRect/>
          </a:stretch>
        </p:blipFill>
        <p:spPr bwMode="auto">
          <a:xfrm>
            <a:off x="690463" y="2096833"/>
            <a:ext cx="7781925" cy="4006850"/>
          </a:xfrm>
          <a:prstGeom prst="rect">
            <a:avLst/>
          </a:prstGeom>
          <a:noFill/>
          <a:ln w="9525">
            <a:noFill/>
            <a:miter lim="800000"/>
            <a:headEnd/>
            <a:tailEnd/>
          </a:ln>
        </p:spPr>
      </p:pic>
      <p:sp>
        <p:nvSpPr>
          <p:cNvPr id="31749" name="Text Box 8"/>
          <p:cNvSpPr txBox="1">
            <a:spLocks noChangeArrowheads="1"/>
          </p:cNvSpPr>
          <p:nvPr>
            <p:custDataLst>
              <p:tags r:id="rId4"/>
            </p:custDataLst>
          </p:nvPr>
        </p:nvSpPr>
        <p:spPr bwMode="auto">
          <a:xfrm>
            <a:off x="5081047" y="6194654"/>
            <a:ext cx="3967163" cy="336550"/>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dirty="0" smtClean="0">
                <a:solidFill>
                  <a:prstClr val="black"/>
                </a:solidFill>
                <a:latin typeface="Arial" charset="0"/>
              </a:rPr>
              <a:t>Slide content courtesy of </a:t>
            </a:r>
            <a:r>
              <a:rPr lang="en-US" sz="1600" dirty="0" err="1" smtClean="0">
                <a:solidFill>
                  <a:prstClr val="black"/>
                </a:solidFill>
                <a:latin typeface="Arial" charset="0"/>
              </a:rPr>
              <a:t>Amnon</a:t>
            </a:r>
            <a:r>
              <a:rPr lang="en-US" sz="1600" dirty="0" smtClean="0">
                <a:solidFill>
                  <a:prstClr val="black"/>
                </a:solidFill>
                <a:latin typeface="Arial" charset="0"/>
              </a:rPr>
              <a:t> </a:t>
            </a:r>
            <a:r>
              <a:rPr lang="en-US" sz="1600" dirty="0" err="1" smtClean="0">
                <a:solidFill>
                  <a:prstClr val="black"/>
                </a:solidFill>
                <a:latin typeface="Arial" charset="0"/>
              </a:rPr>
              <a:t>Shashua</a:t>
            </a:r>
            <a:endParaRPr lang="en-US" sz="1600" dirty="0" smtClean="0">
              <a:solidFill>
                <a:prstClr val="black"/>
              </a:solidFill>
              <a:latin typeface="Arial" charset="0"/>
            </a:endParaRPr>
          </a:p>
        </p:txBody>
      </p:sp>
    </p:spTree>
    <p:extLst>
      <p:ext uri="{BB962C8B-B14F-4D97-AF65-F5344CB8AC3E}">
        <p14:creationId xmlns:p14="http://schemas.microsoft.com/office/powerpoint/2010/main" val="34965662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fontScale="90000"/>
          </a:bodyPr>
          <a:lstStyle/>
          <a:p>
            <a:r>
              <a:rPr lang="en-US" smtClean="0"/>
              <a:t>Google cars</a:t>
            </a:r>
          </a:p>
        </p:txBody>
      </p:sp>
      <p:pic>
        <p:nvPicPr>
          <p:cNvPr id="31747" name="Picture 2" descr="http://graphics8.nytimes.com/images/2010/10/10/us/10google-span/10google-span-articleLarg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00200" y="1295400"/>
            <a:ext cx="57150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Box 4"/>
          <p:cNvSpPr txBox="1">
            <a:spLocks noChangeArrowheads="1"/>
          </p:cNvSpPr>
          <p:nvPr/>
        </p:nvSpPr>
        <p:spPr bwMode="auto">
          <a:xfrm>
            <a:off x="257665" y="5132111"/>
            <a:ext cx="8686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n-US" sz="1600" dirty="0"/>
              <a:t>Oct 9, 2010. </a:t>
            </a:r>
            <a:r>
              <a:rPr lang="en-US" sz="1600" dirty="0">
                <a:hlinkClick r:id="rId3"/>
              </a:rPr>
              <a:t>"Google Cars Drive Themselves, in Traffic"</a:t>
            </a:r>
            <a:r>
              <a:rPr lang="en-US" sz="1600" dirty="0"/>
              <a:t>. </a:t>
            </a:r>
            <a:r>
              <a:rPr lang="en-US" sz="1600" i="1" dirty="0">
                <a:hlinkClick r:id="rId4" tooltip="The New York Times"/>
              </a:rPr>
              <a:t>The New York Times</a:t>
            </a:r>
            <a:r>
              <a:rPr lang="en-US" sz="1600" dirty="0"/>
              <a:t>. John </a:t>
            </a:r>
            <a:r>
              <a:rPr lang="en-US" sz="1600" dirty="0" err="1"/>
              <a:t>Markoff</a:t>
            </a:r>
            <a:endParaRPr lang="en-US" sz="1600" dirty="0"/>
          </a:p>
          <a:p>
            <a:pPr algn="just" eaLnBrk="1" hangingPunct="1"/>
            <a:r>
              <a:rPr lang="en-US" sz="1600" dirty="0"/>
              <a:t>June 24, 2011. </a:t>
            </a:r>
            <a:r>
              <a:rPr lang="en-US" sz="1600" dirty="0">
                <a:hlinkClick r:id="rId5"/>
              </a:rPr>
              <a:t>"Nevada state law paves the way for driverless cars"</a:t>
            </a:r>
            <a:r>
              <a:rPr lang="en-US" sz="1600" dirty="0"/>
              <a:t>. </a:t>
            </a:r>
            <a:r>
              <a:rPr lang="en-US" sz="1600" i="1" dirty="0">
                <a:hlinkClick r:id="rId6" tooltip="Financial Post"/>
              </a:rPr>
              <a:t>Financial Post</a:t>
            </a:r>
            <a:r>
              <a:rPr lang="en-US" sz="1600" dirty="0"/>
              <a:t>. Christine Dobby</a:t>
            </a:r>
          </a:p>
          <a:p>
            <a:pPr algn="just" eaLnBrk="1" hangingPunct="1"/>
            <a:r>
              <a:rPr lang="en-US" sz="1600" dirty="0"/>
              <a:t>Aug 9, 2011, </a:t>
            </a:r>
            <a:r>
              <a:rPr lang="en-US" sz="1600" u="sng" dirty="0">
                <a:hlinkClick r:id="rId7"/>
              </a:rPr>
              <a:t>"Human error blamed after Google's driverless car sparks five-vehicle crash"</a:t>
            </a:r>
            <a:r>
              <a:rPr lang="en-US" sz="1600" dirty="0"/>
              <a:t>. </a:t>
            </a:r>
            <a:r>
              <a:rPr lang="en-US" sz="1600" i="1" dirty="0"/>
              <a:t>The Star</a:t>
            </a:r>
            <a:r>
              <a:rPr lang="en-US" sz="1600" dirty="0"/>
              <a:t> (Toronto)</a:t>
            </a:r>
          </a:p>
        </p:txBody>
      </p:sp>
    </p:spTree>
    <p:extLst>
      <p:ext uri="{BB962C8B-B14F-4D97-AF65-F5344CB8AC3E}">
        <p14:creationId xmlns:p14="http://schemas.microsoft.com/office/powerpoint/2010/main" val="256684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fontScale="90000"/>
          </a:bodyPr>
          <a:lstStyle/>
          <a:p>
            <a:r>
              <a:rPr lang="en-US" smtClean="0"/>
              <a:t>Interactive Games: Kinect</a:t>
            </a:r>
          </a:p>
        </p:txBody>
      </p:sp>
      <p:sp>
        <p:nvSpPr>
          <p:cNvPr id="34819" name="Content Placeholder 2"/>
          <p:cNvSpPr>
            <a:spLocks noGrp="1"/>
          </p:cNvSpPr>
          <p:nvPr>
            <p:ph idx="1"/>
          </p:nvPr>
        </p:nvSpPr>
        <p:spPr/>
        <p:txBody>
          <a:bodyPr/>
          <a:lstStyle/>
          <a:p>
            <a:r>
              <a:rPr lang="en-US" sz="2400" dirty="0" smtClean="0"/>
              <a:t>Object Recognition: </a:t>
            </a:r>
            <a:r>
              <a:rPr lang="en-US" sz="2400" dirty="0" smtClean="0">
                <a:hlinkClick r:id="rId2"/>
              </a:rPr>
              <a:t>http://www.youtube.com/watch?feature=iv&amp;v=fQ59dXOo63o</a:t>
            </a:r>
            <a:endParaRPr lang="en-US" sz="2400" dirty="0" smtClean="0">
              <a:hlinkClick r:id="rId3"/>
            </a:endParaRPr>
          </a:p>
          <a:p>
            <a:r>
              <a:rPr lang="en-US" sz="2400" dirty="0" smtClean="0"/>
              <a:t>Mario: </a:t>
            </a:r>
            <a:r>
              <a:rPr lang="en-US" sz="2400" dirty="0" smtClean="0">
                <a:hlinkClick r:id="rId3"/>
              </a:rPr>
              <a:t>http://www.youtube.com/watch?v=8CTJL5lUjHg</a:t>
            </a:r>
            <a:endParaRPr lang="en-US" sz="2400" dirty="0" smtClean="0">
              <a:hlinkClick r:id="rId4"/>
            </a:endParaRPr>
          </a:p>
          <a:p>
            <a:r>
              <a:rPr lang="en-US" sz="2400" dirty="0" smtClean="0"/>
              <a:t>3D: </a:t>
            </a:r>
            <a:r>
              <a:rPr lang="en-US" sz="2400" dirty="0" smtClean="0">
                <a:hlinkClick r:id="rId4"/>
              </a:rPr>
              <a:t>http://www.youtube.com/watch?v=7QrnwoO1-8A</a:t>
            </a:r>
            <a:endParaRPr lang="en-US" sz="2400" dirty="0" smtClean="0"/>
          </a:p>
          <a:p>
            <a:r>
              <a:rPr lang="en-US" sz="2400" dirty="0" smtClean="0"/>
              <a:t>Robot: </a:t>
            </a:r>
            <a:r>
              <a:rPr lang="en-US" sz="2400" dirty="0" smtClean="0">
                <a:hlinkClick r:id="rId5"/>
              </a:rPr>
              <a:t>http://www.youtube.com/watch?v=w8BmgtMKFbY</a:t>
            </a:r>
            <a:endParaRPr lang="en-US" sz="2400" dirty="0" smtClean="0"/>
          </a:p>
        </p:txBody>
      </p:sp>
      <p:pic>
        <p:nvPicPr>
          <p:cNvPr id="34820" name="Picture 2" descr="http://news.cnet.com/i/tim/2010/06/22/Kinect_specs_610x405.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86586" y="3454712"/>
            <a:ext cx="3352800" cy="2227262"/>
          </a:xfrm>
          <a:prstGeom prst="rect">
            <a:avLst/>
          </a:prstGeom>
          <a:noFill/>
          <a:ln w="9525">
            <a:noFill/>
            <a:miter lim="800000"/>
            <a:headEnd/>
            <a:tailEnd/>
          </a:ln>
        </p:spPr>
      </p:pic>
      <p:pic>
        <p:nvPicPr>
          <p:cNvPr id="34821" name="Picture 4" descr="http://xbox360media.ign.com/xbox360/image/article/111/1112845/dance-central-20100816111932700-000.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67986" y="3475349"/>
            <a:ext cx="3924300" cy="2205038"/>
          </a:xfrm>
          <a:prstGeom prst="rect">
            <a:avLst/>
          </a:prstGeom>
          <a:noFill/>
          <a:ln w="9525">
            <a:noFill/>
            <a:miter lim="800000"/>
            <a:headEnd/>
            <a:tailEnd/>
          </a:ln>
        </p:spPr>
      </p:pic>
    </p:spTree>
    <p:extLst>
      <p:ext uri="{BB962C8B-B14F-4D97-AF65-F5344CB8AC3E}">
        <p14:creationId xmlns:p14="http://schemas.microsoft.com/office/powerpoint/2010/main" val="2888237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custDataLst>
              <p:tags r:id="rId1"/>
            </p:custDataLst>
          </p:nvPr>
        </p:nvSpPr>
        <p:spPr/>
        <p:txBody>
          <a:bodyPr>
            <a:normAutofit fontScale="90000"/>
          </a:bodyPr>
          <a:lstStyle/>
          <a:p>
            <a:pPr eaLnBrk="1" hangingPunct="1"/>
            <a:r>
              <a:rPr lang="en-US" smtClean="0"/>
              <a:t>Vision in space</a:t>
            </a:r>
          </a:p>
        </p:txBody>
      </p:sp>
      <p:sp>
        <p:nvSpPr>
          <p:cNvPr id="35843" name="Rectangle 3"/>
          <p:cNvSpPr>
            <a:spLocks noGrp="1" noChangeArrowheads="1"/>
          </p:cNvSpPr>
          <p:nvPr>
            <p:ph type="body" idx="1"/>
            <p:custDataLst>
              <p:tags r:id="rId2"/>
            </p:custDataLst>
          </p:nvPr>
        </p:nvSpPr>
        <p:spPr/>
        <p:txBody>
          <a:bodyPr/>
          <a:lstStyle/>
          <a:p>
            <a:pPr eaLnBrk="1" hangingPunct="1"/>
            <a:endParaRPr lang="en-US" dirty="0" smtClean="0"/>
          </a:p>
          <a:p>
            <a:pPr eaLnBrk="1" hangingPunct="1"/>
            <a:endParaRPr lang="en-US" dirty="0" smtClean="0"/>
          </a:p>
        </p:txBody>
      </p:sp>
      <p:pic>
        <p:nvPicPr>
          <p:cNvPr id="35844" name="Picture 6" descr="1198865273_31824-1_Sol1369A_WestValley_L257F_br"/>
          <p:cNvPicPr>
            <a:picLocks noChangeAspect="1" noChangeArrowheads="1"/>
          </p:cNvPicPr>
          <p:nvPr>
            <p:custDataLst>
              <p:tags r:id="rId3"/>
            </p:custDataLst>
          </p:nvPr>
        </p:nvPicPr>
        <p:blipFill>
          <a:blip r:embed="rId8" cstate="email">
            <a:extLst>
              <a:ext uri="{28A0092B-C50C-407E-A947-70E740481C1C}">
                <a14:useLocalDpi xmlns:a14="http://schemas.microsoft.com/office/drawing/2010/main"/>
              </a:ext>
            </a:extLst>
          </a:blip>
          <a:srcRect/>
          <a:stretch>
            <a:fillRect/>
          </a:stretch>
        </p:blipFill>
        <p:spPr bwMode="auto">
          <a:xfrm>
            <a:off x="304800" y="1059529"/>
            <a:ext cx="8534400" cy="2333625"/>
          </a:xfrm>
          <a:prstGeom prst="rect">
            <a:avLst/>
          </a:prstGeom>
          <a:noFill/>
          <a:ln w="9525">
            <a:noFill/>
            <a:miter lim="800000"/>
            <a:headEnd/>
            <a:tailEnd/>
          </a:ln>
        </p:spPr>
      </p:pic>
      <p:sp>
        <p:nvSpPr>
          <p:cNvPr id="35845" name="Rectangle 7"/>
          <p:cNvSpPr>
            <a:spLocks noChangeArrowheads="1"/>
          </p:cNvSpPr>
          <p:nvPr>
            <p:custDataLst>
              <p:tags r:id="rId4"/>
            </p:custDataLst>
          </p:nvPr>
        </p:nvSpPr>
        <p:spPr bwMode="auto">
          <a:xfrm>
            <a:off x="685800" y="4495800"/>
            <a:ext cx="8001000" cy="1676400"/>
          </a:xfrm>
          <a:prstGeom prst="rect">
            <a:avLst/>
          </a:prstGeom>
          <a:noFill/>
          <a:ln w="9525">
            <a:noFill/>
            <a:miter lim="800000"/>
            <a:headEnd/>
            <a:tailEnd/>
          </a:ln>
        </p:spPr>
        <p:txBody>
          <a:bodyPr/>
          <a:lstStyle/>
          <a:p>
            <a:pPr marL="342900" indent="-342900" fontAlgn="base">
              <a:spcBef>
                <a:spcPct val="20000"/>
              </a:spcBef>
              <a:spcAft>
                <a:spcPct val="0"/>
              </a:spcAft>
            </a:pPr>
            <a:r>
              <a:rPr lang="en-US" sz="2800" smtClean="0">
                <a:solidFill>
                  <a:prstClr val="black"/>
                </a:solidFill>
                <a:latin typeface="Arial" charset="0"/>
              </a:rPr>
              <a:t>Vision systems (JPL) used for several tasks</a:t>
            </a:r>
          </a:p>
          <a:p>
            <a:pPr marL="742950" lvl="1" indent="-285750" fontAlgn="base">
              <a:spcBef>
                <a:spcPct val="20000"/>
              </a:spcBef>
              <a:spcAft>
                <a:spcPct val="0"/>
              </a:spcAft>
              <a:buFontTx/>
              <a:buChar char="•"/>
            </a:pPr>
            <a:r>
              <a:rPr lang="en-US" sz="2000" smtClean="0">
                <a:solidFill>
                  <a:prstClr val="black"/>
                </a:solidFill>
                <a:latin typeface="Arial" charset="0"/>
              </a:rPr>
              <a:t>Panorama stitching</a:t>
            </a:r>
          </a:p>
          <a:p>
            <a:pPr marL="742950" lvl="1" indent="-285750" fontAlgn="base">
              <a:spcBef>
                <a:spcPct val="20000"/>
              </a:spcBef>
              <a:spcAft>
                <a:spcPct val="0"/>
              </a:spcAft>
              <a:buFontTx/>
              <a:buChar char="•"/>
            </a:pPr>
            <a:r>
              <a:rPr lang="en-US" sz="2000" smtClean="0">
                <a:solidFill>
                  <a:prstClr val="black"/>
                </a:solidFill>
                <a:latin typeface="Arial" charset="0"/>
              </a:rPr>
              <a:t>3D terrain modeling</a:t>
            </a:r>
          </a:p>
          <a:p>
            <a:pPr marL="742950" lvl="1" indent="-285750" fontAlgn="base">
              <a:spcBef>
                <a:spcPct val="20000"/>
              </a:spcBef>
              <a:spcAft>
                <a:spcPct val="0"/>
              </a:spcAft>
              <a:buFontTx/>
              <a:buChar char="•"/>
            </a:pPr>
            <a:r>
              <a:rPr lang="en-US" sz="2000" smtClean="0">
                <a:solidFill>
                  <a:prstClr val="black"/>
                </a:solidFill>
                <a:latin typeface="Arial" charset="0"/>
              </a:rPr>
              <a:t>Obstacle detection, position tracking</a:t>
            </a:r>
          </a:p>
          <a:p>
            <a:pPr marL="742950" lvl="1" indent="-285750" fontAlgn="base">
              <a:spcBef>
                <a:spcPct val="20000"/>
              </a:spcBef>
              <a:spcAft>
                <a:spcPct val="0"/>
              </a:spcAft>
              <a:buFontTx/>
              <a:buChar char="•"/>
            </a:pPr>
            <a:r>
              <a:rPr lang="en-US" sz="2000" smtClean="0">
                <a:solidFill>
                  <a:prstClr val="black"/>
                </a:solidFill>
                <a:latin typeface="Arial" charset="0"/>
              </a:rPr>
              <a:t>For more, read “</a:t>
            </a:r>
            <a:r>
              <a:rPr lang="en-US" sz="2000" smtClean="0">
                <a:solidFill>
                  <a:prstClr val="black"/>
                </a:solidFill>
                <a:latin typeface="Arial" charset="0"/>
                <a:hlinkClick r:id="rId9"/>
              </a:rPr>
              <a:t>Computer Vision on Mars</a:t>
            </a:r>
            <a:r>
              <a:rPr lang="en-US" sz="2000" smtClean="0">
                <a:solidFill>
                  <a:prstClr val="black"/>
                </a:solidFill>
                <a:latin typeface="Arial" charset="0"/>
              </a:rPr>
              <a:t>” by Matthies et al.</a:t>
            </a:r>
          </a:p>
        </p:txBody>
      </p:sp>
      <p:sp>
        <p:nvSpPr>
          <p:cNvPr id="35846" name="Rectangle 8"/>
          <p:cNvSpPr>
            <a:spLocks noChangeArrowheads="1"/>
          </p:cNvSpPr>
          <p:nvPr>
            <p:custDataLst>
              <p:tags r:id="rId5"/>
            </p:custDataLst>
          </p:nvPr>
        </p:nvSpPr>
        <p:spPr bwMode="auto">
          <a:xfrm>
            <a:off x="838200" y="3609975"/>
            <a:ext cx="7772400" cy="581025"/>
          </a:xfrm>
          <a:prstGeom prst="rect">
            <a:avLst/>
          </a:prstGeom>
          <a:noFill/>
          <a:ln w="9525">
            <a:noFill/>
            <a:miter lim="800000"/>
            <a:headEnd/>
            <a:tailEnd/>
          </a:ln>
        </p:spPr>
        <p:txBody>
          <a:bodyPr anchor="ctr">
            <a:spAutoFit/>
          </a:bodyPr>
          <a:lstStyle/>
          <a:p>
            <a:pPr fontAlgn="base">
              <a:spcBef>
                <a:spcPct val="0"/>
              </a:spcBef>
              <a:spcAft>
                <a:spcPct val="0"/>
              </a:spcAft>
            </a:pPr>
            <a:r>
              <a:rPr lang="en-US" sz="1600" smtClean="0">
                <a:solidFill>
                  <a:prstClr val="black"/>
                </a:solidFill>
                <a:latin typeface="Arial" charset="0"/>
                <a:hlinkClick r:id="rId10"/>
              </a:rPr>
              <a:t>NASA'S Mars Exploration Rover Spirit </a:t>
            </a:r>
            <a:r>
              <a:rPr lang="en-US" sz="1600" smtClean="0">
                <a:solidFill>
                  <a:prstClr val="black"/>
                </a:solidFill>
                <a:latin typeface="Arial" charset="0"/>
              </a:rPr>
              <a:t>captured this westward view from atop </a:t>
            </a:r>
            <a:br>
              <a:rPr lang="en-US" sz="1600" smtClean="0">
                <a:solidFill>
                  <a:prstClr val="black"/>
                </a:solidFill>
                <a:latin typeface="Arial" charset="0"/>
              </a:rPr>
            </a:br>
            <a:r>
              <a:rPr lang="en-US" sz="1600" smtClean="0">
                <a:solidFill>
                  <a:prstClr val="black"/>
                </a:solidFill>
                <a:latin typeface="Arial" charset="0"/>
              </a:rPr>
              <a:t>a low plateau where Spirit spent the closing months of 2007. </a:t>
            </a:r>
          </a:p>
        </p:txBody>
      </p:sp>
    </p:spTree>
    <p:extLst>
      <p:ext uri="{BB962C8B-B14F-4D97-AF65-F5344CB8AC3E}">
        <p14:creationId xmlns:p14="http://schemas.microsoft.com/office/powerpoint/2010/main" val="37823870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normAutofit fontScale="90000"/>
          </a:bodyPr>
          <a:lstStyle/>
          <a:p>
            <a:pPr eaLnBrk="1" hangingPunct="1"/>
            <a:r>
              <a:rPr lang="en-US" smtClean="0"/>
              <a:t>Industrial robots</a:t>
            </a:r>
          </a:p>
        </p:txBody>
      </p:sp>
      <p:pic>
        <p:nvPicPr>
          <p:cNvPr id="36867" name="Picture 2"/>
          <p:cNvPicPr>
            <a:picLocks noChangeAspect="1" noChangeArrowheads="1"/>
          </p:cNvPicPr>
          <p:nvPr/>
        </p:nvPicPr>
        <p:blipFill>
          <a:blip r:embed="rId3" cstate="print"/>
          <a:srcRect/>
          <a:stretch>
            <a:fillRect/>
          </a:stretch>
        </p:blipFill>
        <p:spPr bwMode="auto">
          <a:xfrm>
            <a:off x="762000" y="1828800"/>
            <a:ext cx="4645025" cy="3883025"/>
          </a:xfrm>
          <a:prstGeom prst="rect">
            <a:avLst/>
          </a:prstGeom>
          <a:noFill/>
          <a:ln w="9525">
            <a:noFill/>
            <a:miter lim="800000"/>
            <a:headEnd/>
            <a:tailEnd/>
          </a:ln>
        </p:spPr>
      </p:pic>
      <p:sp>
        <p:nvSpPr>
          <p:cNvPr id="36868" name="TextBox 6"/>
          <p:cNvSpPr txBox="1">
            <a:spLocks noChangeArrowheads="1"/>
          </p:cNvSpPr>
          <p:nvPr/>
        </p:nvSpPr>
        <p:spPr bwMode="auto">
          <a:xfrm>
            <a:off x="1533525" y="6019800"/>
            <a:ext cx="5476875" cy="369888"/>
          </a:xfrm>
          <a:prstGeom prst="rect">
            <a:avLst/>
          </a:prstGeom>
          <a:noFill/>
          <a:ln w="9525">
            <a:noFill/>
            <a:miter lim="800000"/>
            <a:headEnd/>
            <a:tailEnd/>
          </a:ln>
        </p:spPr>
        <p:txBody>
          <a:bodyPr wrap="none">
            <a:spAutoFit/>
          </a:bodyPr>
          <a:lstStyle/>
          <a:p>
            <a:pPr fontAlgn="base">
              <a:spcBef>
                <a:spcPct val="0"/>
              </a:spcBef>
              <a:spcAft>
                <a:spcPct val="0"/>
              </a:spcAft>
            </a:pPr>
            <a:r>
              <a:rPr lang="en-US" smtClean="0">
                <a:solidFill>
                  <a:prstClr val="black"/>
                </a:solidFill>
                <a:latin typeface="Arial" charset="0"/>
              </a:rPr>
              <a:t>Vision-guided robots position nut runners on wheels</a:t>
            </a:r>
          </a:p>
        </p:txBody>
      </p:sp>
      <p:pic>
        <p:nvPicPr>
          <p:cNvPr id="36869" name="Picture 3"/>
          <p:cNvPicPr>
            <a:picLocks noChangeAspect="1" noChangeArrowheads="1"/>
          </p:cNvPicPr>
          <p:nvPr/>
        </p:nvPicPr>
        <p:blipFill>
          <a:blip r:embed="rId4" cstate="print"/>
          <a:srcRect/>
          <a:stretch>
            <a:fillRect/>
          </a:stretch>
        </p:blipFill>
        <p:spPr bwMode="auto">
          <a:xfrm>
            <a:off x="5791200" y="2667000"/>
            <a:ext cx="2867025" cy="2105025"/>
          </a:xfrm>
          <a:prstGeom prst="rect">
            <a:avLst/>
          </a:prstGeom>
          <a:noFill/>
          <a:ln w="9525">
            <a:noFill/>
            <a:miter lim="800000"/>
            <a:headEnd/>
            <a:tailEnd/>
          </a:ln>
        </p:spPr>
      </p:pic>
    </p:spTree>
    <p:extLst>
      <p:ext uri="{BB962C8B-B14F-4D97-AF65-F5344CB8AC3E}">
        <p14:creationId xmlns:p14="http://schemas.microsoft.com/office/powerpoint/2010/main" val="25937907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HS" dirty="0" smtClean="0"/>
              <a:t> </a:t>
            </a:r>
            <a:endParaRPr lang="zh-CHS" altLang="en-US" dirty="0"/>
          </a:p>
        </p:txBody>
      </p:sp>
      <p:sp>
        <p:nvSpPr>
          <p:cNvPr id="3" name="内容占位符 2"/>
          <p:cNvSpPr>
            <a:spLocks noGrp="1"/>
          </p:cNvSpPr>
          <p:nvPr>
            <p:ph idx="1"/>
          </p:nvPr>
        </p:nvSpPr>
        <p:spPr/>
        <p:txBody>
          <a:bodyPr/>
          <a:lstStyle/>
          <a:p>
            <a:endParaRPr lang="en-US" altLang="zh-CHS" dirty="0" smtClean="0"/>
          </a:p>
          <a:p>
            <a:endParaRPr lang="zh-CHS" altLang="en-US" dirty="0"/>
          </a:p>
        </p:txBody>
      </p:sp>
      <p:pic>
        <p:nvPicPr>
          <p:cNvPr id="6" name="Picture 9" descr="2_on_1_melee2">
            <a:hlinkClick r:id="rId6" action="ppaction://hlinkfile"/>
          </p:cNvPr>
          <p:cNvPicPr>
            <a:picLocks noChangeAspect="1" noChangeArrowheads="1"/>
          </p:cNvPicPr>
          <p:nvPr>
            <p:custDataLst>
              <p:tags r:id="rId1"/>
            </p:custDataLst>
          </p:nvPr>
        </p:nvPicPr>
        <p:blipFill>
          <a:blip r:embed="rId7" cstate="email">
            <a:extLst>
              <a:ext uri="{28A0092B-C50C-407E-A947-70E740481C1C}">
                <a14:useLocalDpi xmlns:a14="http://schemas.microsoft.com/office/drawing/2010/main"/>
              </a:ext>
            </a:extLst>
          </a:blip>
          <a:srcRect/>
          <a:stretch>
            <a:fillRect/>
          </a:stretch>
        </p:blipFill>
        <p:spPr bwMode="auto">
          <a:xfrm>
            <a:off x="4414837" y="797287"/>
            <a:ext cx="3581400" cy="2686050"/>
          </a:xfrm>
          <a:prstGeom prst="rect">
            <a:avLst/>
          </a:prstGeom>
          <a:noFill/>
          <a:ln w="9525">
            <a:noFill/>
            <a:miter lim="800000"/>
            <a:headEnd/>
            <a:tailEnd/>
          </a:ln>
        </p:spPr>
      </p:pic>
      <p:sp>
        <p:nvSpPr>
          <p:cNvPr id="7" name="Rectangle 10"/>
          <p:cNvSpPr>
            <a:spLocks noChangeArrowheads="1"/>
          </p:cNvSpPr>
          <p:nvPr>
            <p:custDataLst>
              <p:tags r:id="rId2"/>
            </p:custDataLst>
          </p:nvPr>
        </p:nvSpPr>
        <p:spPr bwMode="auto">
          <a:xfrm>
            <a:off x="5214938" y="3486214"/>
            <a:ext cx="2332038" cy="581025"/>
          </a:xfrm>
          <a:prstGeom prst="rect">
            <a:avLst/>
          </a:prstGeom>
          <a:noFill/>
          <a:ln w="9525">
            <a:noFill/>
            <a:miter lim="800000"/>
            <a:headEnd/>
            <a:tailEnd/>
          </a:ln>
        </p:spPr>
        <p:txBody>
          <a:bodyPr wrap="none">
            <a:spAutoFit/>
          </a:bodyPr>
          <a:lstStyle/>
          <a:p>
            <a:pPr fontAlgn="base">
              <a:spcBef>
                <a:spcPct val="0"/>
              </a:spcBef>
              <a:spcAft>
                <a:spcPct val="0"/>
              </a:spcAft>
            </a:pPr>
            <a:r>
              <a:rPr lang="en-US" sz="1600" dirty="0" smtClean="0">
                <a:solidFill>
                  <a:prstClr val="black"/>
                </a:solidFill>
                <a:latin typeface="Arial" charset="0"/>
                <a:hlinkClick r:id="rId8"/>
              </a:rPr>
              <a:t>http://www.robocup.org/</a:t>
            </a:r>
            <a:endParaRPr lang="en-US" sz="1600" dirty="0" smtClean="0">
              <a:solidFill>
                <a:prstClr val="black"/>
              </a:solidFill>
              <a:latin typeface="Arial" charset="0"/>
            </a:endParaRPr>
          </a:p>
          <a:p>
            <a:pPr fontAlgn="base">
              <a:spcBef>
                <a:spcPct val="0"/>
              </a:spcBef>
              <a:spcAft>
                <a:spcPct val="0"/>
              </a:spcAft>
            </a:pPr>
            <a:endParaRPr lang="en-US" sz="1600" dirty="0" smtClean="0">
              <a:solidFill>
                <a:prstClr val="black"/>
              </a:solidFill>
              <a:latin typeface="Arial" charset="0"/>
            </a:endParaRPr>
          </a:p>
        </p:txBody>
      </p:sp>
      <p:pic>
        <p:nvPicPr>
          <p:cNvPr id="8" name="Picture 12" descr="Image:NASA Mars Rover.jpg">
            <a:hlinkClick r:id="rId9"/>
          </p:cNvPr>
          <p:cNvPicPr>
            <a:picLocks noChangeAspect="1" noChangeArrowheads="1"/>
          </p:cNvPicPr>
          <p:nvPr>
            <p:custDataLst>
              <p:tags r:id="rId3"/>
            </p:custDataLst>
          </p:nvPr>
        </p:nvPicPr>
        <p:blipFill>
          <a:blip r:embed="rId10" cstate="email">
            <a:extLst>
              <a:ext uri="{28A0092B-C50C-407E-A947-70E740481C1C}">
                <a14:useLocalDpi xmlns:a14="http://schemas.microsoft.com/office/drawing/2010/main"/>
              </a:ext>
            </a:extLst>
          </a:blip>
          <a:srcRect/>
          <a:stretch>
            <a:fillRect/>
          </a:stretch>
        </p:blipFill>
        <p:spPr bwMode="auto">
          <a:xfrm>
            <a:off x="838200" y="820130"/>
            <a:ext cx="3200400" cy="2559050"/>
          </a:xfrm>
          <a:prstGeom prst="rect">
            <a:avLst/>
          </a:prstGeom>
          <a:noFill/>
          <a:ln w="9525">
            <a:noFill/>
            <a:miter lim="800000"/>
            <a:headEnd/>
            <a:tailEnd/>
          </a:ln>
        </p:spPr>
      </p:pic>
      <p:sp>
        <p:nvSpPr>
          <p:cNvPr id="9" name="Rectangle 13"/>
          <p:cNvSpPr>
            <a:spLocks noChangeArrowheads="1"/>
          </p:cNvSpPr>
          <p:nvPr>
            <p:custDataLst>
              <p:tags r:id="rId4"/>
            </p:custDataLst>
          </p:nvPr>
        </p:nvSpPr>
        <p:spPr bwMode="auto">
          <a:xfrm>
            <a:off x="685800" y="3382649"/>
            <a:ext cx="3649663"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dirty="0" smtClean="0">
                <a:solidFill>
                  <a:prstClr val="black"/>
                </a:solidFill>
                <a:latin typeface="Arial" charset="0"/>
              </a:rPr>
              <a:t>NASA’s Mars Spirit Rover</a:t>
            </a:r>
          </a:p>
          <a:p>
            <a:pPr algn="ctr" fontAlgn="base">
              <a:spcBef>
                <a:spcPct val="0"/>
              </a:spcBef>
              <a:spcAft>
                <a:spcPct val="0"/>
              </a:spcAft>
            </a:pPr>
            <a:r>
              <a:rPr lang="en-US" sz="1600" dirty="0" smtClean="0">
                <a:solidFill>
                  <a:prstClr val="black"/>
                </a:solidFill>
                <a:latin typeface="Arial" charset="0"/>
                <a:hlinkClick r:id="rId11"/>
              </a:rPr>
              <a:t>http://en.wikipedia.org/wiki/Spirit_rover</a:t>
            </a:r>
            <a:endParaRPr lang="en-US" sz="1600" dirty="0" smtClean="0">
              <a:solidFill>
                <a:prstClr val="black"/>
              </a:solidFill>
              <a:latin typeface="Arial" charset="0"/>
            </a:endParaRPr>
          </a:p>
        </p:txBody>
      </p:sp>
      <p:pic>
        <p:nvPicPr>
          <p:cNvPr id="10"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414837" y="3963674"/>
            <a:ext cx="2014538" cy="2438400"/>
          </a:xfrm>
          <a:prstGeom prst="rect">
            <a:avLst/>
          </a:prstGeom>
          <a:noFill/>
          <a:ln w="9525">
            <a:noFill/>
            <a:miter lim="800000"/>
            <a:headEnd/>
            <a:tailEnd/>
          </a:ln>
        </p:spPr>
      </p:pic>
      <p:sp>
        <p:nvSpPr>
          <p:cNvPr id="11" name="TextBox 9"/>
          <p:cNvSpPr txBox="1">
            <a:spLocks noChangeArrowheads="1"/>
          </p:cNvSpPr>
          <p:nvPr/>
        </p:nvSpPr>
        <p:spPr bwMode="auto">
          <a:xfrm>
            <a:off x="2535256" y="5817640"/>
            <a:ext cx="1895475" cy="584200"/>
          </a:xfrm>
          <a:prstGeom prst="rect">
            <a:avLst/>
          </a:prstGeom>
          <a:noFill/>
          <a:ln w="9525">
            <a:noFill/>
            <a:miter lim="800000"/>
            <a:headEnd/>
            <a:tailEnd/>
          </a:ln>
        </p:spPr>
        <p:txBody>
          <a:bodyPr wrap="none">
            <a:spAutoFit/>
          </a:bodyPr>
          <a:lstStyle/>
          <a:p>
            <a:pPr algn="r" fontAlgn="base">
              <a:spcBef>
                <a:spcPct val="0"/>
              </a:spcBef>
              <a:spcAft>
                <a:spcPct val="0"/>
              </a:spcAft>
            </a:pPr>
            <a:r>
              <a:rPr lang="en-US" sz="1600" dirty="0" err="1" smtClean="0">
                <a:solidFill>
                  <a:prstClr val="black"/>
                </a:solidFill>
                <a:latin typeface="Arial" charset="0"/>
              </a:rPr>
              <a:t>Saxena</a:t>
            </a:r>
            <a:r>
              <a:rPr lang="en-US" sz="1600" dirty="0" smtClean="0">
                <a:solidFill>
                  <a:prstClr val="black"/>
                </a:solidFill>
                <a:latin typeface="Arial" charset="0"/>
              </a:rPr>
              <a:t> et al. 2008</a:t>
            </a:r>
          </a:p>
          <a:p>
            <a:pPr algn="r" fontAlgn="base">
              <a:spcBef>
                <a:spcPct val="0"/>
              </a:spcBef>
              <a:spcAft>
                <a:spcPct val="0"/>
              </a:spcAft>
            </a:pPr>
            <a:r>
              <a:rPr lang="en-US" sz="1600" dirty="0" smtClean="0">
                <a:solidFill>
                  <a:prstClr val="black"/>
                </a:solidFill>
                <a:latin typeface="Arial" charset="0"/>
                <a:hlinkClick r:id="rId13"/>
              </a:rPr>
              <a:t>STAIR</a:t>
            </a:r>
            <a:r>
              <a:rPr lang="en-US" sz="1600" dirty="0" smtClean="0">
                <a:solidFill>
                  <a:prstClr val="black"/>
                </a:solidFill>
                <a:latin typeface="Arial" charset="0"/>
              </a:rPr>
              <a:t> at Stanford</a:t>
            </a:r>
          </a:p>
        </p:txBody>
      </p:sp>
    </p:spTree>
    <p:extLst>
      <p:ext uri="{BB962C8B-B14F-4D97-AF65-F5344CB8AC3E}">
        <p14:creationId xmlns:p14="http://schemas.microsoft.com/office/powerpoint/2010/main" val="38483703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HS" dirty="0" smtClean="0"/>
              <a:t> </a:t>
            </a:r>
            <a:endParaRPr lang="zh-CHS" altLang="en-US" dirty="0"/>
          </a:p>
        </p:txBody>
      </p:sp>
      <p:sp>
        <p:nvSpPr>
          <p:cNvPr id="3" name="内容占位符 2"/>
          <p:cNvSpPr>
            <a:spLocks noGrp="1"/>
          </p:cNvSpPr>
          <p:nvPr>
            <p:ph idx="1"/>
          </p:nvPr>
        </p:nvSpPr>
        <p:spPr/>
        <p:txBody>
          <a:bodyPr/>
          <a:lstStyle/>
          <a:p>
            <a:endParaRPr lang="en-US" altLang="zh-CHS" dirty="0" smtClean="0"/>
          </a:p>
          <a:p>
            <a:endParaRPr lang="zh-CHS" altLang="en-US" dirty="0"/>
          </a:p>
        </p:txBody>
      </p:sp>
      <p:pic>
        <p:nvPicPr>
          <p:cNvPr id="4" name="Picture 4" descr="mybrain"/>
          <p:cNvPicPr>
            <a:picLocks noChangeAspect="1" noChangeArrowheads="1"/>
          </p:cNvPicPr>
          <p:nvPr>
            <p:custDataLst>
              <p:tags r:id="rId1"/>
            </p:custDataLst>
          </p:nvPr>
        </p:nvPicPr>
        <p:blipFill>
          <a:blip r:embed="rId6" cstate="email">
            <a:extLst>
              <a:ext uri="{28A0092B-C50C-407E-A947-70E740481C1C}">
                <a14:useLocalDpi xmlns:a14="http://schemas.microsoft.com/office/drawing/2010/main"/>
              </a:ext>
            </a:extLst>
          </a:blip>
          <a:srcRect/>
          <a:stretch>
            <a:fillRect/>
          </a:stretch>
        </p:blipFill>
        <p:spPr bwMode="auto">
          <a:xfrm>
            <a:off x="457200" y="1616075"/>
            <a:ext cx="3505200" cy="3505200"/>
          </a:xfrm>
          <a:prstGeom prst="rect">
            <a:avLst/>
          </a:prstGeom>
          <a:noFill/>
          <a:ln w="9525">
            <a:noFill/>
            <a:miter lim="800000"/>
            <a:headEnd/>
            <a:tailEnd/>
          </a:ln>
        </p:spPr>
      </p:pic>
      <p:pic>
        <p:nvPicPr>
          <p:cNvPr id="5" name="Picture 5"/>
          <p:cNvPicPr>
            <a:picLocks noChangeAspect="1" noChangeArrowheads="1"/>
          </p:cNvPicPr>
          <p:nvPr>
            <p:custDataLst>
              <p:tags r:id="rId2"/>
            </p:custDataLst>
          </p:nvPr>
        </p:nvPicPr>
        <p:blipFill>
          <a:blip r:embed="rId7" cstate="email">
            <a:extLst>
              <a:ext uri="{28A0092B-C50C-407E-A947-70E740481C1C}">
                <a14:useLocalDpi xmlns:a14="http://schemas.microsoft.com/office/drawing/2010/main"/>
              </a:ext>
            </a:extLst>
          </a:blip>
          <a:srcRect/>
          <a:stretch>
            <a:fillRect/>
          </a:stretch>
        </p:blipFill>
        <p:spPr bwMode="auto">
          <a:xfrm>
            <a:off x="4268788" y="1947863"/>
            <a:ext cx="4494212" cy="2852737"/>
          </a:xfrm>
          <a:prstGeom prst="rect">
            <a:avLst/>
          </a:prstGeom>
          <a:noFill/>
          <a:ln w="9525">
            <a:noFill/>
            <a:miter lim="800000"/>
            <a:headEnd/>
            <a:tailEnd/>
          </a:ln>
        </p:spPr>
      </p:pic>
      <p:sp>
        <p:nvSpPr>
          <p:cNvPr id="6" name="Rectangle 6"/>
          <p:cNvSpPr>
            <a:spLocks noChangeArrowheads="1"/>
          </p:cNvSpPr>
          <p:nvPr>
            <p:custDataLst>
              <p:tags r:id="rId3"/>
            </p:custDataLst>
          </p:nvPr>
        </p:nvSpPr>
        <p:spPr bwMode="auto">
          <a:xfrm>
            <a:off x="5559425" y="5105400"/>
            <a:ext cx="2149475"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smtClean="0">
                <a:solidFill>
                  <a:prstClr val="black"/>
                </a:solidFill>
                <a:latin typeface="Arial" charset="0"/>
              </a:rPr>
              <a:t>Image guided surgery</a:t>
            </a:r>
          </a:p>
          <a:p>
            <a:pPr algn="ctr" fontAlgn="base">
              <a:spcBef>
                <a:spcPct val="0"/>
              </a:spcBef>
              <a:spcAft>
                <a:spcPct val="0"/>
              </a:spcAft>
            </a:pPr>
            <a:r>
              <a:rPr lang="en-US" sz="1600" smtClean="0">
                <a:solidFill>
                  <a:prstClr val="black"/>
                </a:solidFill>
                <a:latin typeface="Arial" charset="0"/>
                <a:hlinkClick r:id="rId8"/>
              </a:rPr>
              <a:t>Grimson et al., MIT</a:t>
            </a:r>
            <a:endParaRPr lang="en-US" sz="1600" smtClean="0">
              <a:solidFill>
                <a:prstClr val="black"/>
              </a:solidFill>
              <a:latin typeface="Arial" charset="0"/>
            </a:endParaRPr>
          </a:p>
        </p:txBody>
      </p:sp>
      <p:sp>
        <p:nvSpPr>
          <p:cNvPr id="7" name="Rectangle 7"/>
          <p:cNvSpPr>
            <a:spLocks noChangeArrowheads="1"/>
          </p:cNvSpPr>
          <p:nvPr>
            <p:custDataLst>
              <p:tags r:id="rId4"/>
            </p:custDataLst>
          </p:nvPr>
        </p:nvSpPr>
        <p:spPr bwMode="auto">
          <a:xfrm>
            <a:off x="1611313" y="5210175"/>
            <a:ext cx="1209675"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smtClean="0">
                <a:solidFill>
                  <a:prstClr val="black"/>
                </a:solidFill>
                <a:latin typeface="Arial" charset="0"/>
              </a:rPr>
              <a:t>3D imaging</a:t>
            </a:r>
          </a:p>
          <a:p>
            <a:pPr algn="ctr" fontAlgn="base">
              <a:spcBef>
                <a:spcPct val="0"/>
              </a:spcBef>
              <a:spcAft>
                <a:spcPct val="0"/>
              </a:spcAft>
            </a:pPr>
            <a:r>
              <a:rPr lang="en-US" sz="1600" smtClean="0">
                <a:solidFill>
                  <a:prstClr val="black"/>
                </a:solidFill>
                <a:latin typeface="Arial" charset="0"/>
              </a:rPr>
              <a:t>MRI, CT</a:t>
            </a:r>
          </a:p>
        </p:txBody>
      </p:sp>
    </p:spTree>
    <p:extLst>
      <p:ext uri="{BB962C8B-B14F-4D97-AF65-F5344CB8AC3E}">
        <p14:creationId xmlns:p14="http://schemas.microsoft.com/office/powerpoint/2010/main" val="14140189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Computer Vision and Nearby Fields</a:t>
            </a:r>
            <a:endParaRPr lang="en-US" dirty="0"/>
          </a:p>
        </p:txBody>
      </p:sp>
      <p:sp>
        <p:nvSpPr>
          <p:cNvPr id="3" name="Content Placeholder 2"/>
          <p:cNvSpPr>
            <a:spLocks noGrp="1"/>
          </p:cNvSpPr>
          <p:nvPr>
            <p:ph idx="1"/>
          </p:nvPr>
        </p:nvSpPr>
        <p:spPr/>
        <p:txBody>
          <a:bodyPr/>
          <a:lstStyle/>
          <a:p>
            <a:r>
              <a:rPr lang="en-US" dirty="0" smtClean="0"/>
              <a:t>Computer Graphics: Models to Images</a:t>
            </a:r>
          </a:p>
          <a:p>
            <a:r>
              <a:rPr lang="en-US" dirty="0" smtClean="0"/>
              <a:t>Comp. Photography: Images to Images</a:t>
            </a:r>
          </a:p>
          <a:p>
            <a:r>
              <a:rPr lang="en-US" dirty="0" smtClean="0"/>
              <a:t>Computer Vision: Images to Models</a:t>
            </a:r>
          </a:p>
          <a:p>
            <a:endParaRPr lang="en-US" dirty="0" smtClean="0"/>
          </a:p>
          <a:p>
            <a:endParaRPr lang="en-US" dirty="0" smtClean="0"/>
          </a:p>
        </p:txBody>
      </p:sp>
    </p:spTree>
    <p:extLst>
      <p:ext uri="{BB962C8B-B14F-4D97-AF65-F5344CB8AC3E}">
        <p14:creationId xmlns:p14="http://schemas.microsoft.com/office/powerpoint/2010/main" val="3973361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828800" y="920234"/>
            <a:ext cx="5486400" cy="48006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237" y="1910284"/>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Machine Learning</a:t>
            </a:r>
            <a:endParaRPr lang="en-US" dirty="0">
              <a:solidFill>
                <a:schemeClr val="tx1"/>
              </a:solidFill>
            </a:endParaRPr>
          </a:p>
        </p:txBody>
      </p:sp>
      <p:sp>
        <p:nvSpPr>
          <p:cNvPr id="21" name="Oval 20"/>
          <p:cNvSpPr/>
          <p:nvPr/>
        </p:nvSpPr>
        <p:spPr>
          <a:xfrm>
            <a:off x="1664020" y="5103141"/>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Optics</a:t>
            </a:r>
            <a:endParaRPr lang="en-US" dirty="0">
              <a:solidFill>
                <a:schemeClr val="tx1"/>
              </a:solidFill>
            </a:endParaRPr>
          </a:p>
        </p:txBody>
      </p:sp>
      <p:sp>
        <p:nvSpPr>
          <p:cNvPr id="17" name="Oval 16"/>
          <p:cNvSpPr/>
          <p:nvPr/>
        </p:nvSpPr>
        <p:spPr>
          <a:xfrm>
            <a:off x="5288437" y="5120210"/>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dirty="0" smtClean="0">
                <a:solidFill>
                  <a:schemeClr val="tx1"/>
                </a:solidFill>
              </a:rPr>
              <a:t>Neuroscience</a:t>
            </a:r>
            <a:endParaRPr lang="en-US" altLang="zh-CHS" dirty="0">
              <a:solidFill>
                <a:schemeClr val="tx1"/>
              </a:solidFill>
            </a:endParaRPr>
          </a:p>
        </p:txBody>
      </p:sp>
      <p:sp>
        <p:nvSpPr>
          <p:cNvPr id="16" name="Oval 15"/>
          <p:cNvSpPr/>
          <p:nvPr/>
        </p:nvSpPr>
        <p:spPr>
          <a:xfrm>
            <a:off x="6485587" y="4011609"/>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dirty="0">
                <a:solidFill>
                  <a:schemeClr val="tx1"/>
                </a:solidFill>
              </a:rPr>
              <a:t>Medical </a:t>
            </a:r>
            <a:r>
              <a:rPr lang="en-US" altLang="zh-CHS" dirty="0" smtClean="0">
                <a:solidFill>
                  <a:schemeClr val="tx1"/>
                </a:solidFill>
              </a:rPr>
              <a:t>Imaging</a:t>
            </a:r>
            <a:endParaRPr lang="en-US" altLang="zh-CHS" dirty="0">
              <a:solidFill>
                <a:schemeClr val="tx1"/>
              </a:solidFill>
            </a:endParaRPr>
          </a:p>
        </p:txBody>
      </p:sp>
      <p:sp>
        <p:nvSpPr>
          <p:cNvPr id="15" name="Oval 14"/>
          <p:cNvSpPr/>
          <p:nvPr/>
        </p:nvSpPr>
        <p:spPr>
          <a:xfrm>
            <a:off x="6813603" y="2903008"/>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dirty="0">
                <a:solidFill>
                  <a:schemeClr val="tx1"/>
                </a:solidFill>
              </a:rPr>
              <a:t>Human Computer </a:t>
            </a:r>
            <a:r>
              <a:rPr lang="en-US" altLang="zh-CHS" dirty="0" smtClean="0">
                <a:solidFill>
                  <a:schemeClr val="tx1"/>
                </a:solidFill>
              </a:rPr>
              <a:t>Interaction</a:t>
            </a:r>
            <a:endParaRPr lang="en-US" altLang="zh-CHS" dirty="0">
              <a:solidFill>
                <a:schemeClr val="tx1"/>
              </a:solidFill>
            </a:endParaRPr>
          </a:p>
        </p:txBody>
      </p:sp>
      <p:sp>
        <p:nvSpPr>
          <p:cNvPr id="18" name="Oval 17"/>
          <p:cNvSpPr/>
          <p:nvPr/>
        </p:nvSpPr>
        <p:spPr>
          <a:xfrm>
            <a:off x="423177" y="4188191"/>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Computational Photography</a:t>
            </a:r>
            <a:endParaRPr lang="en-US" dirty="0">
              <a:solidFill>
                <a:schemeClr val="tx1"/>
              </a:solidFill>
            </a:endParaRPr>
          </a:p>
        </p:txBody>
      </p:sp>
      <p:sp>
        <p:nvSpPr>
          <p:cNvPr id="19" name="Oval 18"/>
          <p:cNvSpPr/>
          <p:nvPr/>
        </p:nvSpPr>
        <p:spPr>
          <a:xfrm>
            <a:off x="34781" y="3207805"/>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Graphics</a:t>
            </a:r>
            <a:endParaRPr lang="en-US" dirty="0">
              <a:solidFill>
                <a:schemeClr val="tx1"/>
              </a:solidFill>
            </a:endParaRPr>
          </a:p>
        </p:txBody>
      </p:sp>
      <p:sp>
        <p:nvSpPr>
          <p:cNvPr id="14" name="Oval 13"/>
          <p:cNvSpPr/>
          <p:nvPr/>
        </p:nvSpPr>
        <p:spPr>
          <a:xfrm>
            <a:off x="6858000" y="1733702"/>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HS" dirty="0" smtClean="0">
                <a:solidFill>
                  <a:schemeClr val="tx1"/>
                </a:solidFill>
              </a:rPr>
              <a:t>Robotics</a:t>
            </a:r>
            <a:endParaRPr lang="en-US" altLang="zh-CHS" dirty="0">
              <a:solidFill>
                <a:schemeClr val="tx1"/>
              </a:solidFill>
            </a:endParaRPr>
          </a:p>
        </p:txBody>
      </p:sp>
      <p:sp>
        <p:nvSpPr>
          <p:cNvPr id="2" name="Title 1"/>
          <p:cNvSpPr>
            <a:spLocks noGrp="1"/>
          </p:cNvSpPr>
          <p:nvPr>
            <p:ph type="title"/>
          </p:nvPr>
        </p:nvSpPr>
        <p:spPr>
          <a:xfrm>
            <a:off x="2383221" y="1600200"/>
            <a:ext cx="4495800" cy="1143000"/>
          </a:xfrm>
        </p:spPr>
        <p:txBody>
          <a:bodyPr/>
          <a:lstStyle/>
          <a:p>
            <a:r>
              <a:rPr lang="en-US" dirty="0" smtClean="0"/>
              <a:t>Computer Vision</a:t>
            </a:r>
            <a:endParaRPr lang="en-US" dirty="0"/>
          </a:p>
        </p:txBody>
      </p:sp>
      <p:sp>
        <p:nvSpPr>
          <p:cNvPr id="23" name="Oval 22"/>
          <p:cNvSpPr/>
          <p:nvPr/>
        </p:nvSpPr>
        <p:spPr>
          <a:xfrm>
            <a:off x="3048000" y="3048000"/>
            <a:ext cx="3200400" cy="2163027"/>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263462" y="3505200"/>
            <a:ext cx="2743200" cy="1569660"/>
          </a:xfrm>
          <a:prstGeom prst="rect">
            <a:avLst/>
          </a:prstGeom>
          <a:noFill/>
        </p:spPr>
        <p:txBody>
          <a:bodyPr wrap="square" rtlCol="0">
            <a:spAutoFit/>
          </a:bodyPr>
          <a:lstStyle/>
          <a:p>
            <a:pPr algn="ctr"/>
            <a:r>
              <a:rPr lang="en-US" sz="2400" dirty="0" smtClean="0"/>
              <a:t>Image Processing</a:t>
            </a:r>
            <a:br>
              <a:rPr lang="en-US" sz="2400" dirty="0" smtClean="0"/>
            </a:br>
            <a:r>
              <a:rPr lang="en-US" sz="2400" dirty="0" smtClean="0"/>
              <a:t>Feature Matching</a:t>
            </a:r>
            <a:br>
              <a:rPr lang="en-US" sz="2400" dirty="0" smtClean="0"/>
            </a:br>
            <a:r>
              <a:rPr lang="en-US" sz="2400" dirty="0" smtClean="0"/>
              <a:t>Recognition</a:t>
            </a:r>
          </a:p>
          <a:p>
            <a:pPr algn="ctr"/>
            <a:r>
              <a:rPr lang="en-US" sz="2400" dirty="0" smtClean="0"/>
              <a:t>…</a:t>
            </a:r>
            <a:endParaRPr lang="en-US" sz="2400" dirty="0"/>
          </a:p>
        </p:txBody>
      </p:sp>
    </p:spTree>
    <p:extLst>
      <p:ext uri="{BB962C8B-B14F-4D97-AF65-F5344CB8AC3E}">
        <p14:creationId xmlns:p14="http://schemas.microsoft.com/office/powerpoint/2010/main" val="355206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7" grpId="0" animBg="1"/>
      <p:bldP spid="16" grpId="0" animBg="1"/>
      <p:bldP spid="15" grpId="0" animBg="1"/>
      <p:bldP spid="18" grpId="0" animBg="1"/>
      <p:bldP spid="19" grpId="0" animBg="1"/>
      <p:bldP spid="14" grpId="0" animBg="1"/>
      <p:bldP spid="23"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HS" dirty="0" smtClean="0"/>
              <a:t> </a:t>
            </a:r>
            <a:endParaRPr lang="zh-CHS" altLang="en-US" dirty="0"/>
          </a:p>
        </p:txBody>
      </p:sp>
      <p:sp>
        <p:nvSpPr>
          <p:cNvPr id="3" name="内容占位符 2"/>
          <p:cNvSpPr>
            <a:spLocks noGrp="1"/>
          </p:cNvSpPr>
          <p:nvPr>
            <p:ph idx="1"/>
          </p:nvPr>
        </p:nvSpPr>
        <p:spPr/>
        <p:txBody>
          <a:bodyPr anchor="ctr"/>
          <a:lstStyle/>
          <a:p>
            <a:pPr marL="0" indent="0" algn="ctr">
              <a:buNone/>
            </a:pPr>
            <a:r>
              <a:rPr lang="en-US" altLang="zh-CN" sz="8000" dirty="0" smtClean="0">
                <a:ln w="0"/>
                <a:effectLst>
                  <a:outerShdw blurRad="38100" dist="19050" dir="2700000" algn="tl" rotWithShape="0">
                    <a:schemeClr val="dk1">
                      <a:alpha val="40000"/>
                    </a:schemeClr>
                  </a:outerShdw>
                </a:effectLst>
              </a:rPr>
              <a:t>Computer Vision</a:t>
            </a:r>
            <a:endParaRPr lang="zh-CHS" altLang="en-US" sz="8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716898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HS" dirty="0" smtClean="0"/>
              <a:t> </a:t>
            </a:r>
            <a:endParaRPr lang="zh-CHS" altLang="en-US" dirty="0"/>
          </a:p>
        </p:txBody>
      </p:sp>
      <p:sp>
        <p:nvSpPr>
          <p:cNvPr id="3" name="内容占位符 2"/>
          <p:cNvSpPr>
            <a:spLocks noGrp="1"/>
          </p:cNvSpPr>
          <p:nvPr>
            <p:ph idx="1"/>
          </p:nvPr>
        </p:nvSpPr>
        <p:spPr/>
        <p:txBody>
          <a:bodyPr anchor="ctr"/>
          <a:lstStyle/>
          <a:p>
            <a:pPr marL="0" indent="0" algn="ctr">
              <a:buNone/>
            </a:pPr>
            <a:r>
              <a:rPr lang="en-US" altLang="zh-CN" sz="8000" dirty="0" smtClean="0">
                <a:ln w="0"/>
                <a:effectLst>
                  <a:outerShdw blurRad="38100" dist="19050" dir="2700000" algn="tl" rotWithShape="0">
                    <a:schemeClr val="dk1">
                      <a:alpha val="40000"/>
                    </a:schemeClr>
                  </a:outerShdw>
                </a:effectLst>
              </a:rPr>
              <a:t>Computer Graphics</a:t>
            </a:r>
            <a:endParaRPr lang="zh-CHS" altLang="en-US" sz="8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083902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en-US" altLang="zh-CN" dirty="0"/>
              <a:t>Why we need graphics?</a:t>
            </a:r>
          </a:p>
          <a:p>
            <a:r>
              <a:rPr lang="en-US" altLang="zh-CN" dirty="0"/>
              <a:t>Will graphics die? </a:t>
            </a:r>
          </a:p>
          <a:p>
            <a:endParaRPr lang="zh-CN" altLang="en-US" dirty="0"/>
          </a:p>
        </p:txBody>
      </p:sp>
    </p:spTree>
    <p:extLst>
      <p:ext uri="{BB962C8B-B14F-4D97-AF65-F5344CB8AC3E}">
        <p14:creationId xmlns:p14="http://schemas.microsoft.com/office/powerpoint/2010/main" val="3526518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Movie </a:t>
            </a:r>
            <a:r>
              <a:rPr lang="en-US" altLang="zh-CN" dirty="0"/>
              <a:t>industry</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graphicFrame>
        <p:nvGraphicFramePr>
          <p:cNvPr id="4" name="Object 14"/>
          <p:cNvGraphicFramePr>
            <a:graphicFrameLocks noChangeAspect="1"/>
          </p:cNvGraphicFramePr>
          <p:nvPr>
            <p:extLst>
              <p:ext uri="{D42A27DB-BD31-4B8C-83A1-F6EECF244321}">
                <p14:modId xmlns:p14="http://schemas.microsoft.com/office/powerpoint/2010/main" val="3632759689"/>
              </p:ext>
            </p:extLst>
          </p:nvPr>
        </p:nvGraphicFramePr>
        <p:xfrm>
          <a:off x="487713" y="1005839"/>
          <a:ext cx="4993069" cy="2328229"/>
        </p:xfrm>
        <a:graphic>
          <a:graphicData uri="http://schemas.openxmlformats.org/presentationml/2006/ole">
            <mc:AlternateContent xmlns:mc="http://schemas.openxmlformats.org/markup-compatibility/2006">
              <mc:Choice xmlns:v="urn:schemas-microsoft-com:vml" Requires="v">
                <p:oleObj spid="_x0000_s1186" name="Image" r:id="rId4" imgW="8888889" imgH="3949206" progId="Photoshop.Image.7">
                  <p:embed/>
                </p:oleObj>
              </mc:Choice>
              <mc:Fallback>
                <p:oleObj name="Image" r:id="rId4" imgW="8888889" imgH="3949206" progId="Photoshop.Image.7">
                  <p:embed/>
                  <p:pic>
                    <p:nvPicPr>
                      <p:cNvPr id="1026" name="Object 14"/>
                      <p:cNvPicPr>
                        <a:picLocks noChangeAspect="1" noChangeArrowheads="1"/>
                      </p:cNvPicPr>
                      <p:nvPr/>
                    </p:nvPicPr>
                    <p:blipFill>
                      <a:blip r:embed="rId5">
                        <a:extLst>
                          <a:ext uri="{28A0092B-C50C-407E-A947-70E740481C1C}">
                            <a14:useLocalDpi xmlns:a14="http://schemas.microsoft.com/office/drawing/2010/main" val="0"/>
                          </a:ext>
                        </a:extLst>
                      </a:blip>
                      <a:srcRect l="4723"/>
                      <a:stretch>
                        <a:fillRect/>
                      </a:stretch>
                    </p:blipFill>
                    <p:spPr bwMode="auto">
                      <a:xfrm>
                        <a:off x="487713" y="1005839"/>
                        <a:ext cx="4993069" cy="2328229"/>
                      </a:xfrm>
                      <a:prstGeom prst="rect">
                        <a:avLst/>
                      </a:prstGeom>
                      <a:noFill/>
                      <a:ln>
                        <a:noFill/>
                      </a:ln>
                      <a:effectLst/>
                    </p:spPr>
                  </p:pic>
                </p:oleObj>
              </mc:Fallback>
            </mc:AlternateContent>
          </a:graphicData>
        </a:graphic>
      </p:graphicFrame>
      <p:graphicFrame>
        <p:nvGraphicFramePr>
          <p:cNvPr id="5" name="Object 15"/>
          <p:cNvGraphicFramePr>
            <a:graphicFrameLocks noChangeAspect="1"/>
          </p:cNvGraphicFramePr>
          <p:nvPr>
            <p:extLst>
              <p:ext uri="{D42A27DB-BD31-4B8C-83A1-F6EECF244321}">
                <p14:modId xmlns:p14="http://schemas.microsoft.com/office/powerpoint/2010/main" val="3490204648"/>
              </p:ext>
            </p:extLst>
          </p:nvPr>
        </p:nvGraphicFramePr>
        <p:xfrm>
          <a:off x="5657528" y="987139"/>
          <a:ext cx="3053813" cy="2346929"/>
        </p:xfrm>
        <a:graphic>
          <a:graphicData uri="http://schemas.openxmlformats.org/presentationml/2006/ole">
            <mc:AlternateContent xmlns:mc="http://schemas.openxmlformats.org/markup-compatibility/2006">
              <mc:Choice xmlns:v="urn:schemas-microsoft-com:vml" Requires="v">
                <p:oleObj spid="_x0000_s1187" name="Image" r:id="rId6" imgW="8126984" imgH="6095238" progId="Photoshop.Image.7">
                  <p:embed/>
                </p:oleObj>
              </mc:Choice>
              <mc:Fallback>
                <p:oleObj name="Image" r:id="rId6" imgW="8126984" imgH="6095238" progId="Photoshop.Image.7">
                  <p:embed/>
                  <p:pic>
                    <p:nvPicPr>
                      <p:cNvPr id="1027" name="Object 15"/>
                      <p:cNvPicPr>
                        <a:picLocks noChangeAspect="1" noChangeArrowheads="1"/>
                      </p:cNvPicPr>
                      <p:nvPr/>
                    </p:nvPicPr>
                    <p:blipFill>
                      <a:blip r:embed="rId7">
                        <a:extLst>
                          <a:ext uri="{28A0092B-C50C-407E-A947-70E740481C1C}">
                            <a14:useLocalDpi xmlns:a14="http://schemas.microsoft.com/office/drawing/2010/main" val="0"/>
                          </a:ext>
                        </a:extLst>
                      </a:blip>
                      <a:srcRect l="2083" b="-308"/>
                      <a:stretch>
                        <a:fillRect/>
                      </a:stretch>
                    </p:blipFill>
                    <p:spPr bwMode="auto">
                      <a:xfrm>
                        <a:off x="5657528" y="987139"/>
                        <a:ext cx="3053813" cy="2346929"/>
                      </a:xfrm>
                      <a:prstGeom prst="rect">
                        <a:avLst/>
                      </a:prstGeom>
                      <a:noFill/>
                      <a:ln>
                        <a:noFill/>
                      </a:ln>
                      <a:effectLst/>
                    </p:spPr>
                  </p:pic>
                </p:oleObj>
              </mc:Fallback>
            </mc:AlternateContent>
          </a:graphicData>
        </a:graphic>
      </p:graphicFrame>
      <p:graphicFrame>
        <p:nvGraphicFramePr>
          <p:cNvPr id="6" name="Object 16"/>
          <p:cNvGraphicFramePr>
            <a:graphicFrameLocks noChangeAspect="1"/>
          </p:cNvGraphicFramePr>
          <p:nvPr>
            <p:extLst>
              <p:ext uri="{D42A27DB-BD31-4B8C-83A1-F6EECF244321}">
                <p14:modId xmlns:p14="http://schemas.microsoft.com/office/powerpoint/2010/main" val="346854777"/>
              </p:ext>
            </p:extLst>
          </p:nvPr>
        </p:nvGraphicFramePr>
        <p:xfrm>
          <a:off x="475312" y="3541356"/>
          <a:ext cx="2765821" cy="2360018"/>
        </p:xfrm>
        <a:graphic>
          <a:graphicData uri="http://schemas.openxmlformats.org/presentationml/2006/ole">
            <mc:AlternateContent xmlns:mc="http://schemas.openxmlformats.org/markup-compatibility/2006">
              <mc:Choice xmlns:v="urn:schemas-microsoft-com:vml" Requires="v">
                <p:oleObj spid="_x0000_s1188" name="Image" r:id="rId8" imgW="6349206" imgH="4825397" progId="Photoshop.Image.7">
                  <p:embed/>
                </p:oleObj>
              </mc:Choice>
              <mc:Fallback>
                <p:oleObj name="Image" r:id="rId8" imgW="6349206" imgH="4825397" progId="Photoshop.Image.7">
                  <p:embed/>
                  <p:pic>
                    <p:nvPicPr>
                      <p:cNvPr id="1028" name="Object 16"/>
                      <p:cNvPicPr>
                        <a:picLocks noChangeAspect="1" noChangeArrowheads="1"/>
                      </p:cNvPicPr>
                      <p:nvPr/>
                    </p:nvPicPr>
                    <p:blipFill>
                      <a:blip r:embed="rId9">
                        <a:extLst>
                          <a:ext uri="{28A0092B-C50C-407E-A947-70E740481C1C}">
                            <a14:useLocalDpi xmlns:a14="http://schemas.microsoft.com/office/drawing/2010/main" val="0"/>
                          </a:ext>
                        </a:extLst>
                      </a:blip>
                      <a:srcRect l="5205" r="1799"/>
                      <a:stretch>
                        <a:fillRect/>
                      </a:stretch>
                    </p:blipFill>
                    <p:spPr bwMode="auto">
                      <a:xfrm>
                        <a:off x="475312" y="3541356"/>
                        <a:ext cx="2765821" cy="2360018"/>
                      </a:xfrm>
                      <a:prstGeom prst="rect">
                        <a:avLst/>
                      </a:prstGeom>
                      <a:noFill/>
                      <a:ln>
                        <a:noFill/>
                      </a:ln>
                      <a:effectLst/>
                    </p:spPr>
                  </p:pic>
                </p:oleObj>
              </mc:Fallback>
            </mc:AlternateContent>
          </a:graphicData>
        </a:graphic>
      </p:graphicFrame>
      <p:pic>
        <p:nvPicPr>
          <p:cNvPr id="7" name="Picture 7"/>
          <p:cNvPicPr>
            <a:picLocks noChangeAspect="1" noChangeArrowheads="1"/>
          </p:cNvPicPr>
          <p:nvPr/>
        </p:nvPicPr>
        <p:blipFill>
          <a:blip r:embed="rId10" cstate="email">
            <a:extLst>
              <a:ext uri="{28A0092B-C50C-407E-A947-70E740481C1C}">
                <a14:useLocalDpi xmlns:a14="http://schemas.microsoft.com/office/drawing/2010/main"/>
              </a:ext>
            </a:extLst>
          </a:blip>
          <a:srcRect l="13036" r="9363"/>
          <a:stretch>
            <a:fillRect/>
          </a:stretch>
        </p:blipFill>
        <p:spPr bwMode="auto">
          <a:xfrm>
            <a:off x="5805264" y="3546964"/>
            <a:ext cx="2906077" cy="23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17"/>
          <p:cNvGraphicFramePr>
            <a:graphicFrameLocks noChangeAspect="1"/>
          </p:cNvGraphicFramePr>
          <p:nvPr>
            <p:extLst>
              <p:ext uri="{D42A27DB-BD31-4B8C-83A1-F6EECF244321}">
                <p14:modId xmlns:p14="http://schemas.microsoft.com/office/powerpoint/2010/main" val="2263326108"/>
              </p:ext>
            </p:extLst>
          </p:nvPr>
        </p:nvGraphicFramePr>
        <p:xfrm>
          <a:off x="3336800" y="3546964"/>
          <a:ext cx="2367499" cy="2354409"/>
        </p:xfrm>
        <a:graphic>
          <a:graphicData uri="http://schemas.openxmlformats.org/presentationml/2006/ole">
            <mc:AlternateContent xmlns:mc="http://schemas.openxmlformats.org/markup-compatibility/2006">
              <mc:Choice xmlns:v="urn:schemas-microsoft-com:vml" Requires="v">
                <p:oleObj spid="_x0000_s1189" name="Image" r:id="rId11" imgW="6247619" imgH="3758730" progId="Photoshop.Image.7">
                  <p:embed/>
                </p:oleObj>
              </mc:Choice>
              <mc:Fallback>
                <p:oleObj name="Image" r:id="rId11" imgW="6247619" imgH="3758730" progId="Photoshop.Image.7">
                  <p:embed/>
                  <p:pic>
                    <p:nvPicPr>
                      <p:cNvPr id="1029" name="Object 17"/>
                      <p:cNvPicPr>
                        <a:picLocks noChangeAspect="1" noChangeArrowheads="1"/>
                      </p:cNvPicPr>
                      <p:nvPr/>
                    </p:nvPicPr>
                    <p:blipFill>
                      <a:blip r:embed="rId12">
                        <a:extLst>
                          <a:ext uri="{28A0092B-C50C-407E-A947-70E740481C1C}">
                            <a14:useLocalDpi xmlns:a14="http://schemas.microsoft.com/office/drawing/2010/main" val="0"/>
                          </a:ext>
                        </a:extLst>
                      </a:blip>
                      <a:srcRect l="2563" r="34207"/>
                      <a:stretch>
                        <a:fillRect/>
                      </a:stretch>
                    </p:blipFill>
                    <p:spPr bwMode="auto">
                      <a:xfrm>
                        <a:off x="3336800" y="3546964"/>
                        <a:ext cx="2367499" cy="235440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570373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Movie industry</a:t>
            </a:r>
            <a:endParaRPr lang="zh-CN" altLang="en-US" dirty="0"/>
          </a:p>
        </p:txBody>
      </p:sp>
      <p:pic>
        <p:nvPicPr>
          <p:cNvPr id="4" name="琅琊榜">
            <a:hlinkClick r:id="" action="ppaction://media"/>
          </p:cNvPr>
          <p:cNvPicPr>
            <a:picLocks noGrp="1" noChangeAspect="1"/>
          </p:cNvPicPr>
          <p:nvPr>
            <p:ph idx="1"/>
            <a:videoFile r:link="rId1"/>
            <p:extLst>
              <p:ext uri="{DAA4B4D4-6D71-4841-9C94-3DE7FCFB9230}">
                <p14:media xmlns:p14="http://schemas.microsoft.com/office/powerpoint/2010/main" r:embed="rId2">
                  <p14:trim st="1127"/>
                </p14:media>
              </p:ext>
            </p:extLst>
          </p:nvPr>
        </p:nvPicPr>
        <p:blipFill>
          <a:blip r:embed="rId4"/>
          <a:stretch>
            <a:fillRect/>
          </a:stretch>
        </p:blipFill>
        <p:spPr>
          <a:xfrm>
            <a:off x="0" y="1041503"/>
            <a:ext cx="9144000" cy="5148932"/>
          </a:xfrm>
        </p:spPr>
      </p:pic>
    </p:spTree>
    <p:extLst>
      <p:ext uri="{BB962C8B-B14F-4D97-AF65-F5344CB8AC3E}">
        <p14:creationId xmlns:p14="http://schemas.microsoft.com/office/powerpoint/2010/main" val="379708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Video games</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4" name="Picture 5">
            <a:hlinkClick r:id="rId2" action="ppaction://hlinkfile"/>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9003" y="1300480"/>
            <a:ext cx="404177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95240" y="1263968"/>
            <a:ext cx="3024188"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29640" y="3667443"/>
            <a:ext cx="322897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299903" y="3665855"/>
            <a:ext cx="3892550"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757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Simulation</a:t>
            </a:r>
            <a:endParaRPr lang="zh-CN" altLang="en-US" dirty="0"/>
          </a:p>
        </p:txBody>
      </p:sp>
      <p:sp>
        <p:nvSpPr>
          <p:cNvPr id="3" name="内容占位符 2"/>
          <p:cNvSpPr>
            <a:spLocks noGrp="1"/>
          </p:cNvSpPr>
          <p:nvPr>
            <p:ph idx="1"/>
          </p:nvPr>
        </p:nvSpPr>
        <p:spPr>
          <a:xfrm>
            <a:off x="295835" y="926870"/>
            <a:ext cx="8516471" cy="5387254"/>
          </a:xfrm>
        </p:spPr>
        <p:txBody>
          <a:bodyPr/>
          <a:lstStyle/>
          <a:p>
            <a:endParaRPr lang="en-US" altLang="zh-CN" dirty="0" smtClean="0"/>
          </a:p>
          <a:p>
            <a:endParaRPr lang="zh-CN" altLang="en-US" dirty="0"/>
          </a:p>
        </p:txBody>
      </p:sp>
      <p:graphicFrame>
        <p:nvGraphicFramePr>
          <p:cNvPr id="4" name="Object 12"/>
          <p:cNvGraphicFramePr>
            <a:graphicFrameLocks noChangeAspect="1"/>
          </p:cNvGraphicFramePr>
          <p:nvPr>
            <p:extLst>
              <p:ext uri="{D42A27DB-BD31-4B8C-83A1-F6EECF244321}">
                <p14:modId xmlns:p14="http://schemas.microsoft.com/office/powerpoint/2010/main" val="3447377440"/>
              </p:ext>
            </p:extLst>
          </p:nvPr>
        </p:nvGraphicFramePr>
        <p:xfrm>
          <a:off x="4770120" y="975250"/>
          <a:ext cx="3657600" cy="2470895"/>
        </p:xfrm>
        <a:graphic>
          <a:graphicData uri="http://schemas.openxmlformats.org/presentationml/2006/ole">
            <mc:AlternateContent xmlns:mc="http://schemas.openxmlformats.org/markup-compatibility/2006">
              <mc:Choice xmlns:v="urn:schemas-microsoft-com:vml" Requires="v">
                <p:oleObj spid="_x0000_s6220" name="Image" r:id="rId4" imgW="13714286" imgH="10285714" progId="Photoshop.Image.7">
                  <p:embed/>
                </p:oleObj>
              </mc:Choice>
              <mc:Fallback>
                <p:oleObj name="Image" r:id="rId4" imgW="13714286" imgH="10285714" progId="Photoshop.Image.7">
                  <p:embed/>
                  <p:pic>
                    <p:nvPicPr>
                      <p:cNvPr id="2050" name="Object 12"/>
                      <p:cNvPicPr>
                        <a:picLocks noChangeAspect="1" noChangeArrowheads="1"/>
                      </p:cNvPicPr>
                      <p:nvPr/>
                    </p:nvPicPr>
                    <p:blipFill>
                      <a:blip r:embed="rId5">
                        <a:extLst>
                          <a:ext uri="{28A0092B-C50C-407E-A947-70E740481C1C}">
                            <a14:useLocalDpi xmlns:a14="http://schemas.microsoft.com/office/drawing/2010/main" val="0"/>
                          </a:ext>
                        </a:extLst>
                      </a:blip>
                      <a:srcRect b="6821"/>
                      <a:stretch>
                        <a:fillRect/>
                      </a:stretch>
                    </p:blipFill>
                    <p:spPr bwMode="auto">
                      <a:xfrm>
                        <a:off x="4770120" y="975250"/>
                        <a:ext cx="3657600" cy="2470895"/>
                      </a:xfrm>
                      <a:prstGeom prst="rect">
                        <a:avLst/>
                      </a:prstGeom>
                      <a:noFill/>
                      <a:ln>
                        <a:noFill/>
                      </a:ln>
                      <a:effectLst/>
                    </p:spPr>
                  </p:pic>
                </p:oleObj>
              </mc:Fallback>
            </mc:AlternateContent>
          </a:graphicData>
        </a:graphic>
      </p:graphicFrame>
      <p:graphicFrame>
        <p:nvGraphicFramePr>
          <p:cNvPr id="5" name="Object 13"/>
          <p:cNvGraphicFramePr>
            <a:graphicFrameLocks noChangeAspect="1"/>
          </p:cNvGraphicFramePr>
          <p:nvPr>
            <p:extLst>
              <p:ext uri="{D42A27DB-BD31-4B8C-83A1-F6EECF244321}">
                <p14:modId xmlns:p14="http://schemas.microsoft.com/office/powerpoint/2010/main" val="79560135"/>
              </p:ext>
            </p:extLst>
          </p:nvPr>
        </p:nvGraphicFramePr>
        <p:xfrm>
          <a:off x="808990" y="3599693"/>
          <a:ext cx="3839448" cy="2560882"/>
        </p:xfrm>
        <a:graphic>
          <a:graphicData uri="http://schemas.openxmlformats.org/presentationml/2006/ole">
            <mc:AlternateContent xmlns:mc="http://schemas.openxmlformats.org/markup-compatibility/2006">
              <mc:Choice xmlns:v="urn:schemas-microsoft-com:vml" Requires="v">
                <p:oleObj spid="_x0000_s6221" name="Image" r:id="rId6" imgW="15746032" imgH="10501587" progId="Photoshop.Image.7">
                  <p:embed/>
                </p:oleObj>
              </mc:Choice>
              <mc:Fallback>
                <p:oleObj name="Image" r:id="rId6" imgW="15746032" imgH="10501587" progId="Photoshop.Image.7">
                  <p:embed/>
                  <p:pic>
                    <p:nvPicPr>
                      <p:cNvPr id="2051"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990" y="3599693"/>
                        <a:ext cx="3839448" cy="2560882"/>
                      </a:xfrm>
                      <a:prstGeom prst="rect">
                        <a:avLst/>
                      </a:prstGeom>
                      <a:noFill/>
                      <a:ln>
                        <a:noFill/>
                      </a:ln>
                      <a:effectLst/>
                    </p:spPr>
                  </p:pic>
                </p:oleObj>
              </mc:Fallback>
            </mc:AlternateContent>
          </a:graphicData>
        </a:graphic>
      </p:graphicFrame>
      <p:pic>
        <p:nvPicPr>
          <p:cNvPr id="6" name="Picture 1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771707" y="3610894"/>
            <a:ext cx="3657600" cy="248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08990" y="977126"/>
            <a:ext cx="3837574" cy="24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043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CAD</a:t>
            </a:r>
            <a:br>
              <a:rPr lang="en-US" altLang="zh-CN" dirty="0" smtClean="0"/>
            </a:br>
            <a:endParaRPr lang="zh-CN" altLang="en-US" dirty="0"/>
          </a:p>
        </p:txBody>
      </p:sp>
      <p:sp>
        <p:nvSpPr>
          <p:cNvPr id="3" name="内容占位符 2"/>
          <p:cNvSpPr>
            <a:spLocks noGrp="1"/>
          </p:cNvSpPr>
          <p:nvPr>
            <p:ph idx="1"/>
          </p:nvPr>
        </p:nvSpPr>
        <p:spPr>
          <a:xfrm>
            <a:off x="311075" y="789710"/>
            <a:ext cx="8516471" cy="5387254"/>
          </a:xfrm>
        </p:spPr>
        <p:txBody>
          <a:bodyPr/>
          <a:lstStyle/>
          <a:p>
            <a:endParaRPr lang="en-US" altLang="zh-CN" dirty="0" smtClean="0"/>
          </a:p>
          <a:p>
            <a:endParaRPr lang="zh-CN" altLang="en-US" dirty="0"/>
          </a:p>
        </p:txBody>
      </p:sp>
      <p:pic>
        <p:nvPicPr>
          <p:cNvPr id="4" name="Picture 9" descr="mech_vis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45020" y="3684353"/>
            <a:ext cx="4199846" cy="263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pro_bik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45019" y="1042786"/>
            <a:ext cx="4199847" cy="249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pro_TDG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2481" y="3691685"/>
            <a:ext cx="3325178" cy="263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2"/>
          <p:cNvGraphicFramePr>
            <a:graphicFrameLocks noChangeAspect="1"/>
          </p:cNvGraphicFramePr>
          <p:nvPr>
            <p:extLst>
              <p:ext uri="{D42A27DB-BD31-4B8C-83A1-F6EECF244321}">
                <p14:modId xmlns:p14="http://schemas.microsoft.com/office/powerpoint/2010/main" val="3689387623"/>
              </p:ext>
            </p:extLst>
          </p:nvPr>
        </p:nvGraphicFramePr>
        <p:xfrm>
          <a:off x="792481" y="1042786"/>
          <a:ext cx="3325178" cy="2494799"/>
        </p:xfrm>
        <a:graphic>
          <a:graphicData uri="http://schemas.openxmlformats.org/presentationml/2006/ole">
            <mc:AlternateContent xmlns:mc="http://schemas.openxmlformats.org/markup-compatibility/2006">
              <mc:Choice xmlns:v="urn:schemas-microsoft-com:vml" Requires="v">
                <p:oleObj spid="_x0000_s7207" name="Image" r:id="rId6" imgW="8253968" imgH="8253968" progId="Photoshop.Image.7">
                  <p:embed/>
                </p:oleObj>
              </mc:Choice>
              <mc:Fallback>
                <p:oleObj name="Image" r:id="rId6" imgW="8253968" imgH="8253968" progId="Photoshop.Image.7">
                  <p:embed/>
                  <p:pic>
                    <p:nvPicPr>
                      <p:cNvPr id="3074" name="Object 2"/>
                      <p:cNvPicPr>
                        <a:picLocks noChangeAspect="1" noChangeArrowheads="1"/>
                      </p:cNvPicPr>
                      <p:nvPr/>
                    </p:nvPicPr>
                    <p:blipFill>
                      <a:blip r:embed="rId7">
                        <a:extLst>
                          <a:ext uri="{28A0092B-C50C-407E-A947-70E740481C1C}">
                            <a14:useLocalDpi xmlns:a14="http://schemas.microsoft.com/office/drawing/2010/main" val="0"/>
                          </a:ext>
                        </a:extLst>
                      </a:blip>
                      <a:srcRect t="10527"/>
                      <a:stretch>
                        <a:fillRect/>
                      </a:stretch>
                    </p:blipFill>
                    <p:spPr bwMode="auto">
                      <a:xfrm>
                        <a:off x="792481" y="1042786"/>
                        <a:ext cx="3325178" cy="249479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523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Architecture </a:t>
            </a:r>
            <a:r>
              <a:rPr lang="en-US" altLang="zh-CN" dirty="0"/>
              <a:t>design</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4" name="Picture 10" descr="Radiance-hall"/>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4015" y="1224319"/>
            <a:ext cx="3484796" cy="2274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Radiance-Lobby"/>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31998" y="1224320"/>
            <a:ext cx="3941981" cy="476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Radiance-gallery"/>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44015" y="3619488"/>
            <a:ext cx="3484796" cy="237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498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Visualization</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1668103651"/>
              </p:ext>
            </p:extLst>
          </p:nvPr>
        </p:nvGraphicFramePr>
        <p:xfrm>
          <a:off x="547053" y="1718628"/>
          <a:ext cx="4681537" cy="3725862"/>
        </p:xfrm>
        <a:graphic>
          <a:graphicData uri="http://schemas.openxmlformats.org/presentationml/2006/ole">
            <mc:AlternateContent xmlns:mc="http://schemas.openxmlformats.org/markup-compatibility/2006">
              <mc:Choice xmlns:v="urn:schemas-microsoft-com:vml" Requires="v">
                <p:oleObj spid="_x0000_s8268" name="Image" r:id="rId3" imgW="7111111" imgH="5333333" progId="Photoshop.Image.7">
                  <p:embed/>
                </p:oleObj>
              </mc:Choice>
              <mc:Fallback>
                <p:oleObj name="Image" r:id="rId3" imgW="7111111" imgH="5333333" progId="Photoshop.Image.7">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53" y="1718628"/>
                        <a:ext cx="4681537" cy="372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2581775619"/>
              </p:ext>
            </p:extLst>
          </p:nvPr>
        </p:nvGraphicFramePr>
        <p:xfrm>
          <a:off x="5298440" y="1699578"/>
          <a:ext cx="3254375" cy="3744912"/>
        </p:xfrm>
        <a:graphic>
          <a:graphicData uri="http://schemas.openxmlformats.org/presentationml/2006/ole">
            <mc:AlternateContent xmlns:mc="http://schemas.openxmlformats.org/markup-compatibility/2006">
              <mc:Choice xmlns:v="urn:schemas-microsoft-com:vml" Requires="v">
                <p:oleObj spid="_x0000_s8269" name="Image" r:id="rId5" imgW="4952381" imgH="5371429" progId="Photoshop.Image.7">
                  <p:embed/>
                </p:oleObj>
              </mc:Choice>
              <mc:Fallback>
                <p:oleObj name="Image" r:id="rId5" imgW="4952381" imgH="5371429" progId="Photoshop.Image.7">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8440" y="1699578"/>
                        <a:ext cx="3254375" cy="374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13480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is computer graphics</a:t>
            </a:r>
            <a:endParaRPr lang="zh-CN" altLang="en-US" dirty="0"/>
          </a:p>
        </p:txBody>
      </p:sp>
      <p:sp>
        <p:nvSpPr>
          <p:cNvPr id="3" name="内容占位符 2"/>
          <p:cNvSpPr>
            <a:spLocks noGrp="1"/>
          </p:cNvSpPr>
          <p:nvPr>
            <p:ph idx="1"/>
          </p:nvPr>
        </p:nvSpPr>
        <p:spPr/>
        <p:txBody>
          <a:bodyPr/>
          <a:lstStyle/>
          <a:p>
            <a:r>
              <a:rPr lang="en-US" altLang="zh-CN" dirty="0"/>
              <a:t>Computer Graphics is a subject to </a:t>
            </a:r>
            <a:endParaRPr lang="en-US" altLang="zh-CN" dirty="0" smtClean="0"/>
          </a:p>
          <a:p>
            <a:pPr lvl="1"/>
            <a:r>
              <a:rPr lang="en-US" altLang="zh-CN" dirty="0" smtClean="0"/>
              <a:t>investigate </a:t>
            </a:r>
            <a:r>
              <a:rPr lang="en-US" altLang="zh-CN" dirty="0"/>
              <a:t>graphics representation, </a:t>
            </a:r>
            <a:endParaRPr lang="en-US" altLang="zh-CN" dirty="0" smtClean="0"/>
          </a:p>
          <a:p>
            <a:pPr lvl="1"/>
            <a:r>
              <a:rPr lang="en-US" altLang="zh-CN" dirty="0" smtClean="0"/>
              <a:t>generation</a:t>
            </a:r>
            <a:r>
              <a:rPr lang="en-US" altLang="zh-CN" dirty="0"/>
              <a:t>, </a:t>
            </a:r>
            <a:endParaRPr lang="en-US" altLang="zh-CN" dirty="0" smtClean="0"/>
          </a:p>
          <a:p>
            <a:pPr lvl="1"/>
            <a:r>
              <a:rPr lang="en-US" altLang="zh-CN" dirty="0" smtClean="0"/>
              <a:t>processing </a:t>
            </a:r>
          </a:p>
          <a:p>
            <a:pPr lvl="1"/>
            <a:r>
              <a:rPr lang="en-US" altLang="zh-CN" dirty="0" smtClean="0"/>
              <a:t>and </a:t>
            </a:r>
            <a:r>
              <a:rPr lang="en-US" altLang="zh-CN" dirty="0"/>
              <a:t>display by using Computers.</a:t>
            </a:r>
          </a:p>
          <a:p>
            <a:r>
              <a:rPr lang="en-US" altLang="zh-CN" dirty="0" smtClean="0"/>
              <a:t>One </a:t>
            </a:r>
            <a:r>
              <a:rPr lang="en-US" altLang="zh-CN" dirty="0"/>
              <a:t>of the most active branch in </a:t>
            </a:r>
            <a:r>
              <a:rPr lang="en-US" altLang="zh-CN" dirty="0" smtClean="0"/>
              <a:t>CS</a:t>
            </a:r>
          </a:p>
          <a:p>
            <a:pPr lvl="1"/>
            <a:r>
              <a:rPr lang="en-US" altLang="zh-CN" dirty="0" smtClean="0"/>
              <a:t>Modeling</a:t>
            </a:r>
          </a:p>
          <a:p>
            <a:pPr lvl="1"/>
            <a:r>
              <a:rPr lang="en-US" altLang="zh-CN" dirty="0" smtClean="0"/>
              <a:t>Animation </a:t>
            </a:r>
          </a:p>
          <a:p>
            <a:pPr lvl="1"/>
            <a:r>
              <a:rPr lang="en-US" altLang="zh-CN" dirty="0"/>
              <a:t>Rendering</a:t>
            </a:r>
          </a:p>
          <a:p>
            <a:endParaRPr lang="zh-CN" altLang="en-US" dirty="0"/>
          </a:p>
        </p:txBody>
      </p:sp>
    </p:spTree>
    <p:extLst>
      <p:ext uri="{BB962C8B-B14F-4D97-AF65-F5344CB8AC3E}">
        <p14:creationId xmlns:p14="http://schemas.microsoft.com/office/powerpoint/2010/main" val="367521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What is Computer Vision?</a:t>
            </a:r>
            <a:endParaRPr lang="en-US" dirty="0"/>
          </a:p>
        </p:txBody>
      </p:sp>
      <p:sp>
        <p:nvSpPr>
          <p:cNvPr id="3" name="Content Placeholder 2"/>
          <p:cNvSpPr>
            <a:spLocks noGrp="1"/>
          </p:cNvSpPr>
          <p:nvPr>
            <p:ph idx="1"/>
          </p:nvPr>
        </p:nvSpPr>
        <p:spPr/>
        <p:txBody>
          <a:bodyPr/>
          <a:lstStyle/>
          <a:p>
            <a:r>
              <a:rPr lang="en-US" dirty="0" smtClean="0"/>
              <a:t>What are examples of computer vision being used in the world?</a:t>
            </a:r>
            <a:endParaRPr lang="en-US" dirty="0"/>
          </a:p>
        </p:txBody>
      </p:sp>
    </p:spTree>
    <p:extLst>
      <p:ext uri="{BB962C8B-B14F-4D97-AF65-F5344CB8AC3E}">
        <p14:creationId xmlns:p14="http://schemas.microsoft.com/office/powerpoint/2010/main" val="30988482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Conferences</a:t>
            </a:r>
          </a:p>
          <a:p>
            <a:pPr lvl="1"/>
            <a:r>
              <a:rPr lang="en-US" altLang="zh-CN" dirty="0" err="1" smtClean="0"/>
              <a:t>Siggraph</a:t>
            </a:r>
            <a:r>
              <a:rPr lang="en-US" altLang="zh-CN" dirty="0"/>
              <a:t>, </a:t>
            </a:r>
            <a:r>
              <a:rPr lang="en-US" altLang="zh-CN" dirty="0" err="1"/>
              <a:t>Eurograph</a:t>
            </a:r>
            <a:r>
              <a:rPr lang="en-US" altLang="zh-CN" dirty="0"/>
              <a:t>, Pacific  </a:t>
            </a:r>
            <a:r>
              <a:rPr lang="en-US" altLang="zh-CN" dirty="0" smtClean="0"/>
              <a:t>Graphics, Computer </a:t>
            </a:r>
            <a:r>
              <a:rPr lang="en-US" altLang="zh-CN" dirty="0"/>
              <a:t>Graphics International, Graphics Interface</a:t>
            </a:r>
          </a:p>
          <a:p>
            <a:r>
              <a:rPr lang="en-US" altLang="zh-CN" dirty="0" smtClean="0"/>
              <a:t>Journal</a:t>
            </a:r>
          </a:p>
          <a:p>
            <a:pPr lvl="1"/>
            <a:r>
              <a:rPr lang="en-US" altLang="zh-CN" dirty="0" smtClean="0"/>
              <a:t>ACM </a:t>
            </a:r>
            <a:r>
              <a:rPr lang="en-US" altLang="zh-CN" dirty="0"/>
              <a:t>Transaction on </a:t>
            </a:r>
            <a:r>
              <a:rPr lang="en-US" altLang="zh-CN" dirty="0" smtClean="0"/>
              <a:t>Graphics</a:t>
            </a:r>
            <a:endParaRPr lang="en-US" altLang="zh-CN" dirty="0"/>
          </a:p>
          <a:p>
            <a:pPr lvl="1"/>
            <a:r>
              <a:rPr lang="en-US" altLang="zh-CN" dirty="0"/>
              <a:t>IEEE Visualization and Computer </a:t>
            </a:r>
            <a:r>
              <a:rPr lang="en-US" altLang="zh-CN" dirty="0" smtClean="0"/>
              <a:t>Graphics</a:t>
            </a:r>
            <a:endParaRPr lang="en-US" altLang="zh-CN" dirty="0"/>
          </a:p>
          <a:p>
            <a:pPr lvl="1"/>
            <a:r>
              <a:rPr lang="en-US" altLang="zh-CN" dirty="0" smtClean="0"/>
              <a:t>IEEE </a:t>
            </a:r>
            <a:r>
              <a:rPr lang="en-US" altLang="zh-CN" dirty="0"/>
              <a:t>Computer Graphics and </a:t>
            </a:r>
            <a:r>
              <a:rPr lang="en-US" altLang="zh-CN" dirty="0" smtClean="0"/>
              <a:t>Application</a:t>
            </a:r>
          </a:p>
          <a:p>
            <a:pPr lvl="1"/>
            <a:r>
              <a:rPr lang="en-US" altLang="zh-CN" dirty="0" smtClean="0"/>
              <a:t>Graphical </a:t>
            </a:r>
            <a:r>
              <a:rPr lang="en-US" altLang="zh-CN" dirty="0"/>
              <a:t>Models  </a:t>
            </a:r>
          </a:p>
          <a:p>
            <a:pPr lvl="1"/>
            <a:r>
              <a:rPr lang="en-US" altLang="zh-CN" dirty="0" smtClean="0"/>
              <a:t>Computer </a:t>
            </a:r>
            <a:r>
              <a:rPr lang="en-US" altLang="zh-CN" dirty="0"/>
              <a:t>Graphics Forum</a:t>
            </a:r>
          </a:p>
          <a:p>
            <a:pPr lvl="1"/>
            <a:r>
              <a:rPr lang="en-US" altLang="zh-CN" dirty="0" smtClean="0"/>
              <a:t>The </a:t>
            </a:r>
            <a:r>
              <a:rPr lang="en-US" altLang="zh-CN" dirty="0"/>
              <a:t>Visual Computer </a:t>
            </a:r>
          </a:p>
          <a:p>
            <a:endParaRPr lang="zh-CN" altLang="en-US" dirty="0"/>
          </a:p>
        </p:txBody>
      </p:sp>
    </p:spTree>
    <p:extLst>
      <p:ext uri="{BB962C8B-B14F-4D97-AF65-F5344CB8AC3E}">
        <p14:creationId xmlns:p14="http://schemas.microsoft.com/office/powerpoint/2010/main" val="2762003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Viewing and transformation </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5800" y="1205865"/>
            <a:ext cx="577532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1004888" y="920115"/>
            <a:ext cx="7218362" cy="3227388"/>
            <a:chOff x="894" y="866"/>
            <a:chExt cx="5467" cy="2471"/>
          </a:xfrm>
        </p:grpSpPr>
        <p:sp>
          <p:nvSpPr>
            <p:cNvPr id="6" name="Line 5"/>
            <p:cNvSpPr>
              <a:spLocks noChangeShapeType="1"/>
            </p:cNvSpPr>
            <p:nvPr/>
          </p:nvSpPr>
          <p:spPr bwMode="auto">
            <a:xfrm>
              <a:off x="894" y="1488"/>
              <a:ext cx="3954" cy="106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6"/>
            <p:cNvSpPr txBox="1">
              <a:spLocks noChangeArrowheads="1"/>
            </p:cNvSpPr>
            <p:nvPr/>
          </p:nvSpPr>
          <p:spPr bwMode="auto">
            <a:xfrm>
              <a:off x="2620" y="2342"/>
              <a:ext cx="119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a:solidFill>
                    <a:srgbClr val="FF0000"/>
                  </a:solidFill>
                </a:rPr>
                <a:t>Viewing</a:t>
              </a:r>
            </a:p>
          </p:txBody>
        </p:sp>
        <p:sp>
          <p:nvSpPr>
            <p:cNvPr id="8" name="Text Box 7"/>
            <p:cNvSpPr txBox="1">
              <a:spLocks noChangeArrowheads="1"/>
            </p:cNvSpPr>
            <p:nvPr/>
          </p:nvSpPr>
          <p:spPr bwMode="auto">
            <a:xfrm>
              <a:off x="3924" y="866"/>
              <a:ext cx="1349"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a:solidFill>
                    <a:srgbClr val="FF0000"/>
                  </a:solidFill>
                </a:rPr>
                <a:t>Modeling</a:t>
              </a:r>
            </a:p>
          </p:txBody>
        </p:sp>
        <p:sp>
          <p:nvSpPr>
            <p:cNvPr id="9" name="Text Box 7"/>
            <p:cNvSpPr txBox="1">
              <a:spLocks noChangeArrowheads="1"/>
            </p:cNvSpPr>
            <p:nvPr/>
          </p:nvSpPr>
          <p:spPr bwMode="auto">
            <a:xfrm>
              <a:off x="4299" y="2889"/>
              <a:ext cx="206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a:solidFill>
                    <a:srgbClr val="FF0000"/>
                  </a:solidFill>
                </a:rPr>
                <a:t>Transformation</a:t>
              </a:r>
            </a:p>
          </p:txBody>
        </p:sp>
      </p:grpSp>
      <p:pic>
        <p:nvPicPr>
          <p:cNvPr id="10"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4375" y="4007803"/>
            <a:ext cx="7215188"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695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Spline </a:t>
            </a:r>
            <a:r>
              <a:rPr lang="en-US" altLang="zh-CN" dirty="0"/>
              <a:t>curve </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4" name="Picture 4" descr="C:\Documents and Settings\Kun Xu\Local Settings\Temporary Internet Files\Content.IE5\WDUB41I3\fig3b[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54070" y="2117408"/>
            <a:ext cx="4429125"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Image:Bezier forth.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5303" y="1083152"/>
            <a:ext cx="5000625"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4355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dirty="0" smtClean="0"/>
              <a:t>Triangle Mesh</a:t>
            </a:r>
          </a:p>
        </p:txBody>
      </p:sp>
      <p:sp>
        <p:nvSpPr>
          <p:cNvPr id="31747" name="Rectangle 3"/>
          <p:cNvSpPr>
            <a:spLocks noGrp="1" noChangeArrowheads="1"/>
          </p:cNvSpPr>
          <p:nvPr>
            <p:ph type="body" idx="1"/>
          </p:nvPr>
        </p:nvSpPr>
        <p:spPr/>
        <p:txBody>
          <a:bodyPr/>
          <a:lstStyle/>
          <a:p>
            <a:pPr eaLnBrk="1" hangingPunct="1"/>
            <a:r>
              <a:rPr lang="en-US" altLang="zh-CN" dirty="0" smtClean="0"/>
              <a:t>A representation for 3D models in CG. </a:t>
            </a:r>
          </a:p>
          <a:p>
            <a:pPr eaLnBrk="1" hangingPunct="1"/>
            <a:r>
              <a:rPr lang="en-US" altLang="zh-CN" dirty="0" smtClean="0"/>
              <a:t>A set of triangles (typically in 3D) that are connected by their common edges.</a:t>
            </a:r>
          </a:p>
          <a:p>
            <a:pPr eaLnBrk="1" hangingPunct="1"/>
            <a:endParaRPr lang="zh-CN" altLang="en-US" dirty="0" smtClean="0"/>
          </a:p>
        </p:txBody>
      </p:sp>
      <p:pic>
        <p:nvPicPr>
          <p:cNvPr id="31748" name="Picture 1" descr="D:\Work\teachingAssitant\Computer Graphics 2007(Undergraduate)\references\bunny.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1880" y="3043239"/>
            <a:ext cx="3743389"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2" descr="D:\Work\teachingAssitant\Computer Graphics 2007(Undergraduate)\references\teapot.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5142" y="3043239"/>
            <a:ext cx="4129352"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8439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Deformation</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5130" y="1068388"/>
            <a:ext cx="3370263"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9" descr="Image1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0493" y="1216025"/>
            <a:ext cx="5619750"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6255" y="3030538"/>
            <a:ext cx="2555875"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56268" y="3033713"/>
            <a:ext cx="2530475"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485130" y="3600450"/>
            <a:ext cx="3370263"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439918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Lighting &amp; Shading</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12040" y="1069544"/>
            <a:ext cx="3375343" cy="253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99932" y="1069544"/>
            <a:ext cx="3411637" cy="255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12040" y="3761776"/>
            <a:ext cx="3375343" cy="249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99931" y="3761776"/>
            <a:ext cx="3411637" cy="249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785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mtClean="0"/>
              <a:t>Ray Tracing</a:t>
            </a:r>
            <a:endParaRPr lang="zh-CN" altLang="en-US" smtClean="0"/>
          </a:p>
        </p:txBody>
      </p:sp>
      <p:sp>
        <p:nvSpPr>
          <p:cNvPr id="36867" name="Rectangle 3"/>
          <p:cNvSpPr>
            <a:spLocks noGrp="1" noChangeArrowheads="1"/>
          </p:cNvSpPr>
          <p:nvPr>
            <p:ph type="body" idx="1"/>
          </p:nvPr>
        </p:nvSpPr>
        <p:spPr/>
        <p:txBody>
          <a:bodyPr/>
          <a:lstStyle/>
          <a:p>
            <a:pPr eaLnBrk="1" hangingPunct="1"/>
            <a:r>
              <a:rPr lang="en-US" altLang="zh-CN" dirty="0" smtClean="0"/>
              <a:t>Performs, by a single unified technique, </a:t>
            </a:r>
          </a:p>
          <a:p>
            <a:pPr lvl="1"/>
            <a:r>
              <a:rPr lang="en-US" altLang="zh-CN" dirty="0" smtClean="0"/>
              <a:t>global calculations of lighting and shading, </a:t>
            </a:r>
          </a:p>
          <a:p>
            <a:pPr lvl="1"/>
            <a:r>
              <a:rPr lang="en-US" altLang="zh-CN" dirty="0" smtClean="0"/>
              <a:t>hidden surface elimination, </a:t>
            </a:r>
          </a:p>
          <a:p>
            <a:pPr lvl="1"/>
            <a:r>
              <a:rPr lang="en-US" altLang="zh-CN" dirty="0" smtClean="0"/>
              <a:t>reflection and transmission of light, </a:t>
            </a:r>
          </a:p>
          <a:p>
            <a:pPr lvl="1"/>
            <a:r>
              <a:rPr lang="en-US" altLang="zh-CN" dirty="0" smtClean="0"/>
              <a:t>casting of shadows, etc.</a:t>
            </a:r>
            <a:endParaRPr lang="zh-CN" altLang="en-US" dirty="0" smtClean="0"/>
          </a:p>
        </p:txBody>
      </p:sp>
      <p:pic>
        <p:nvPicPr>
          <p:cNvPr id="3686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85080" y="2928620"/>
            <a:ext cx="3495040" cy="336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8669310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Ray Tracing</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4" name="Picture 6" descr="Diamond2"/>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626635" y="1920240"/>
            <a:ext cx="4109471" cy="356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Diamond1"/>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421907" y="1920240"/>
            <a:ext cx="4027010" cy="3488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0125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Hierarchical Structure</a:t>
            </a:r>
            <a:br>
              <a:rPr lang="en-US" altLang="zh-CN" dirty="0"/>
            </a:br>
            <a:endParaRPr lang="zh-CN" altLang="en-US" dirty="0"/>
          </a:p>
        </p:txBody>
      </p:sp>
      <p:pic>
        <p:nvPicPr>
          <p:cNvPr id="4" name="Picture 4"/>
          <p:cNvPicPr>
            <a:picLocks noGrp="1" noChangeAspect="1" noChangeArrowheads="1"/>
          </p:cNvPicPr>
          <p:nvPr>
            <p:ph idx="1"/>
          </p:nvPr>
        </p:nvPicPr>
        <p:blipFill rotWithShape="1">
          <a:blip r:embed="rId3" cstate="email">
            <a:extLst>
              <a:ext uri="{28A0092B-C50C-407E-A947-70E740481C1C}">
                <a14:useLocalDpi xmlns:a14="http://schemas.microsoft.com/office/drawing/2010/main"/>
              </a:ext>
            </a:extLst>
          </a:blip>
          <a:srcRect/>
          <a:stretch/>
        </p:blipFill>
        <p:spPr bwMode="auto">
          <a:xfrm>
            <a:off x="609600" y="1048069"/>
            <a:ext cx="8112476" cy="526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00572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Texture</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280" y="1627642"/>
            <a:ext cx="3857308" cy="424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a:xfrm>
            <a:off x="4677240" y="1629378"/>
            <a:ext cx="3855574" cy="4247548"/>
          </a:xfrm>
          <a:prstGeom prst="rect">
            <a:avLst/>
          </a:prstGeom>
          <a:noFill/>
        </p:spPr>
      </p:pic>
    </p:spTree>
    <p:extLst>
      <p:ext uri="{BB962C8B-B14F-4D97-AF65-F5344CB8AC3E}">
        <p14:creationId xmlns:p14="http://schemas.microsoft.com/office/powerpoint/2010/main" val="3971949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fontScale="90000"/>
          </a:bodyPr>
          <a:lstStyle/>
          <a:p>
            <a:pPr eaLnBrk="1" hangingPunct="1"/>
            <a:r>
              <a:rPr lang="en-US" smtClean="0"/>
              <a:t>Computer Vision</a:t>
            </a:r>
          </a:p>
        </p:txBody>
      </p:sp>
      <p:sp>
        <p:nvSpPr>
          <p:cNvPr id="11267" name="Content Placeholder 2"/>
          <p:cNvSpPr>
            <a:spLocks noGrp="1"/>
          </p:cNvSpPr>
          <p:nvPr>
            <p:ph idx="1"/>
          </p:nvPr>
        </p:nvSpPr>
        <p:spPr/>
        <p:txBody>
          <a:bodyPr/>
          <a:lstStyle/>
          <a:p>
            <a:pPr eaLnBrk="1" hangingPunct="1">
              <a:buFontTx/>
              <a:buNone/>
            </a:pPr>
            <a:r>
              <a:rPr lang="en-US" dirty="0" smtClean="0"/>
              <a:t>	Make computers understand images and video.</a:t>
            </a:r>
          </a:p>
        </p:txBody>
      </p:sp>
      <p:pic>
        <p:nvPicPr>
          <p:cNvPr id="11268" name="Picture 2"/>
          <p:cNvPicPr>
            <a:picLocks noChangeAspect="1" noChangeArrowheads="1"/>
          </p:cNvPicPr>
          <p:nvPr/>
        </p:nvPicPr>
        <p:blipFill>
          <a:blip r:embed="rId2" cstate="print"/>
          <a:srcRect/>
          <a:stretch>
            <a:fillRect/>
          </a:stretch>
        </p:blipFill>
        <p:spPr bwMode="auto">
          <a:xfrm>
            <a:off x="637880" y="2026748"/>
            <a:ext cx="5283200" cy="3962400"/>
          </a:xfrm>
          <a:prstGeom prst="rect">
            <a:avLst/>
          </a:prstGeom>
          <a:noFill/>
          <a:ln w="9525">
            <a:noFill/>
            <a:miter lim="800000"/>
            <a:headEnd/>
            <a:tailEnd/>
          </a:ln>
        </p:spPr>
      </p:pic>
      <p:sp>
        <p:nvSpPr>
          <p:cNvPr id="5" name="TextBox 4"/>
          <p:cNvSpPr txBox="1">
            <a:spLocks noChangeArrowheads="1"/>
          </p:cNvSpPr>
          <p:nvPr/>
        </p:nvSpPr>
        <p:spPr bwMode="auto">
          <a:xfrm>
            <a:off x="5921080" y="2593943"/>
            <a:ext cx="3048000" cy="3046413"/>
          </a:xfrm>
          <a:prstGeom prst="rect">
            <a:avLst/>
          </a:prstGeom>
          <a:noFill/>
          <a:ln w="9525">
            <a:noFill/>
            <a:miter lim="800000"/>
            <a:headEnd/>
            <a:tailEnd/>
          </a:ln>
        </p:spPr>
        <p:txBody>
          <a:bodyPr>
            <a:spAutoFit/>
          </a:bodyPr>
          <a:lstStyle/>
          <a:p>
            <a:pPr fontAlgn="base">
              <a:spcBef>
                <a:spcPct val="0"/>
              </a:spcBef>
              <a:spcAft>
                <a:spcPct val="0"/>
              </a:spcAft>
            </a:pPr>
            <a:r>
              <a:rPr lang="en-US" sz="2400" dirty="0" smtClean="0">
                <a:solidFill>
                  <a:prstClr val="black"/>
                </a:solidFill>
                <a:latin typeface="Arial" charset="0"/>
              </a:rPr>
              <a:t>What kind of scene?</a:t>
            </a:r>
          </a:p>
          <a:p>
            <a:pPr fontAlgn="base">
              <a:spcBef>
                <a:spcPct val="0"/>
              </a:spcBef>
              <a:spcAft>
                <a:spcPct val="0"/>
              </a:spcAft>
            </a:pPr>
            <a:endParaRPr lang="en-US" sz="2400" dirty="0" smtClean="0">
              <a:solidFill>
                <a:prstClr val="black"/>
              </a:solidFill>
              <a:latin typeface="Arial" charset="0"/>
            </a:endParaRPr>
          </a:p>
          <a:p>
            <a:pPr fontAlgn="base">
              <a:spcBef>
                <a:spcPct val="0"/>
              </a:spcBef>
              <a:spcAft>
                <a:spcPct val="0"/>
              </a:spcAft>
            </a:pPr>
            <a:r>
              <a:rPr lang="en-US" sz="2400" dirty="0" smtClean="0">
                <a:solidFill>
                  <a:prstClr val="black"/>
                </a:solidFill>
                <a:latin typeface="Arial" charset="0"/>
              </a:rPr>
              <a:t>Where are the cars?</a:t>
            </a:r>
          </a:p>
          <a:p>
            <a:pPr fontAlgn="base">
              <a:spcBef>
                <a:spcPct val="0"/>
              </a:spcBef>
              <a:spcAft>
                <a:spcPct val="0"/>
              </a:spcAft>
            </a:pPr>
            <a:endParaRPr lang="en-US" sz="2400" dirty="0" smtClean="0">
              <a:solidFill>
                <a:prstClr val="black"/>
              </a:solidFill>
              <a:latin typeface="Arial" charset="0"/>
            </a:endParaRPr>
          </a:p>
          <a:p>
            <a:pPr fontAlgn="base">
              <a:spcBef>
                <a:spcPct val="0"/>
              </a:spcBef>
              <a:spcAft>
                <a:spcPct val="0"/>
              </a:spcAft>
            </a:pPr>
            <a:r>
              <a:rPr lang="en-US" sz="2400" dirty="0" smtClean="0">
                <a:solidFill>
                  <a:prstClr val="black"/>
                </a:solidFill>
                <a:latin typeface="Arial" charset="0"/>
              </a:rPr>
              <a:t>How far is the building?</a:t>
            </a:r>
          </a:p>
          <a:p>
            <a:pPr fontAlgn="base">
              <a:spcBef>
                <a:spcPct val="0"/>
              </a:spcBef>
              <a:spcAft>
                <a:spcPct val="0"/>
              </a:spcAft>
            </a:pPr>
            <a:endParaRPr lang="en-US" sz="2400" dirty="0" smtClean="0">
              <a:solidFill>
                <a:prstClr val="black"/>
              </a:solidFill>
              <a:latin typeface="Arial" charset="0"/>
            </a:endParaRPr>
          </a:p>
          <a:p>
            <a:pPr fontAlgn="base">
              <a:spcBef>
                <a:spcPct val="0"/>
              </a:spcBef>
              <a:spcAft>
                <a:spcPct val="0"/>
              </a:spcAft>
            </a:pPr>
            <a:r>
              <a:rPr lang="en-US" sz="2400" dirty="0" smtClean="0">
                <a:solidFill>
                  <a:prstClr val="black"/>
                </a:solidFill>
                <a:latin typeface="Arial" charset="0"/>
              </a:rPr>
              <a:t>…</a:t>
            </a:r>
          </a:p>
        </p:txBody>
      </p:sp>
    </p:spTree>
    <p:extLst>
      <p:ext uri="{BB962C8B-B14F-4D97-AF65-F5344CB8AC3E}">
        <p14:creationId xmlns:p14="http://schemas.microsoft.com/office/powerpoint/2010/main" val="25414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Shadow</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4" name="Picture 5" descr="http://graphics.stanford.edu/papers/allfreq/teapot.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7250" y="2143125"/>
            <a:ext cx="3643313"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59338" y="1916113"/>
            <a:ext cx="3170237"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59338" y="4149725"/>
            <a:ext cx="3170237"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525936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Radiosity</a:t>
            </a:r>
            <a:r>
              <a:rPr lang="en-US" altLang="zh-CN" dirty="0" smtClean="0"/>
              <a:t> (</a:t>
            </a:r>
            <a:r>
              <a:rPr lang="zh-CN" altLang="en-US" dirty="0" smtClean="0"/>
              <a:t>辐射度</a:t>
            </a:r>
            <a:r>
              <a:rPr lang="en-US" altLang="zh-CN" dirty="0" smtClean="0"/>
              <a:t>)</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4"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54070" y="1562100"/>
            <a:ext cx="3828206"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3400" y="1562100"/>
            <a:ext cx="3819525"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732982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Mesh simplification </a:t>
            </a:r>
            <a:endParaRPr lang="zh-CN" altLang="en-US" dirty="0"/>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466556" y="1447800"/>
            <a:ext cx="8071553" cy="43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504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Image based rendering</a:t>
            </a:r>
            <a:endParaRPr lang="zh-CN" altLang="en-US" dirty="0"/>
          </a:p>
        </p:txBody>
      </p:sp>
      <p:pic>
        <p:nvPicPr>
          <p:cNvPr id="5" name="cp_m">
            <a:hlinkClick r:id="" action="ppaction://media"/>
          </p:cNvPr>
          <p:cNvPicPr>
            <a:picLocks noGrp="1" noChangeAspect="1"/>
          </p:cNvPicPr>
          <p:nvPr>
            <p:ph idx="1"/>
            <a:videoFile r:link="rId1"/>
            <p:extLst>
              <p:ext uri="{DAA4B4D4-6D71-4841-9C94-3DE7FCFB9230}">
                <p14:media xmlns:p14="http://schemas.microsoft.com/office/powerpoint/2010/main" r:embed="rId2">
                  <p14:trim st="6022"/>
                </p14:media>
              </p:ext>
            </p:extLst>
          </p:nvPr>
        </p:nvPicPr>
        <p:blipFill>
          <a:blip r:embed="rId4"/>
          <a:stretch>
            <a:fillRect/>
          </a:stretch>
        </p:blipFill>
        <p:spPr>
          <a:xfrm>
            <a:off x="530348" y="1026380"/>
            <a:ext cx="8081962" cy="5387975"/>
          </a:xfrm>
        </p:spPr>
      </p:pic>
    </p:spTree>
    <p:extLst>
      <p:ext uri="{BB962C8B-B14F-4D97-AF65-F5344CB8AC3E}">
        <p14:creationId xmlns:p14="http://schemas.microsoft.com/office/powerpoint/2010/main" val="7314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8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 rendering</a:t>
            </a:r>
            <a:r>
              <a:rPr lang="en-US" altLang="zh-CN" dirty="0"/>
              <a:t/>
            </a:r>
            <a:br>
              <a:rPr lang="en-US" altLang="zh-CN" dirty="0"/>
            </a:br>
            <a:endParaRPr lang="zh-CN" altLang="en-US" dirty="0"/>
          </a:p>
        </p:txBody>
      </p:sp>
      <p:pic>
        <p:nvPicPr>
          <p:cNvPr id="9" name="GDM_long">
            <a:hlinkClick r:id="" action="ppaction://media"/>
          </p:cNvPr>
          <p:cNvPicPr>
            <a:picLocks noGrp="1" noChangeAspect="1"/>
          </p:cNvPicPr>
          <p:nvPr>
            <p:ph idx="1"/>
            <a:videoFile r:link="rId1"/>
            <p:extLst>
              <p:ext uri="{DAA4B4D4-6D71-4841-9C94-3DE7FCFB9230}">
                <p14:media xmlns:p14="http://schemas.microsoft.com/office/powerpoint/2010/main" r:embed="rId2">
                  <p14:trim st="1191"/>
                </p14:media>
              </p:ext>
            </p:extLst>
          </p:nvPr>
        </p:nvPicPr>
        <p:blipFill>
          <a:blip r:embed="rId4"/>
          <a:stretch>
            <a:fillRect/>
          </a:stretch>
        </p:blipFill>
        <p:spPr>
          <a:xfrm>
            <a:off x="512763" y="788988"/>
            <a:ext cx="8081962" cy="5387975"/>
          </a:xfrm>
        </p:spPr>
      </p:pic>
    </p:spTree>
    <p:extLst>
      <p:ext uri="{BB962C8B-B14F-4D97-AF65-F5344CB8AC3E}">
        <p14:creationId xmlns:p14="http://schemas.microsoft.com/office/powerpoint/2010/main" val="11214661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Physical based rendering of Gemstones</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5" name="Picture 5" descr="04_birefringency"/>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67872" y="1343936"/>
            <a:ext cx="3068515" cy="41205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00_thumbnail"/>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1667" b="90000" l="938" r="99219">
                        <a14:foregroundMark x1="49141" y1="40729" x2="49141" y2="40729"/>
                        <a14:foregroundMark x1="51719" y1="42500" x2="51719" y2="42500"/>
                        <a14:foregroundMark x1="68828" y1="27292" x2="68828" y2="27292"/>
                        <a14:foregroundMark x1="59375" y1="13333" x2="59375" y2="13333"/>
                        <a14:foregroundMark x1="52109" y1="7708" x2="52109" y2="7708"/>
                        <a14:foregroundMark x1="47813" y1="24063" x2="47813" y2="24063"/>
                        <a14:foregroundMark x1="27656" y1="33229" x2="27656" y2="33229"/>
                        <a14:foregroundMark x1="37734" y1="40729" x2="37734" y2="40729"/>
                      </a14:backgroundRemoval>
                    </a14:imgEffect>
                  </a14:imgLayer>
                </a14:imgProps>
              </a:ext>
              <a:ext uri="{28A0092B-C50C-407E-A947-70E740481C1C}">
                <a14:useLocalDpi xmlns:a14="http://schemas.microsoft.com/office/drawing/2010/main"/>
              </a:ext>
            </a:extLst>
          </a:blip>
          <a:srcRect/>
          <a:stretch>
            <a:fillRect/>
          </a:stretch>
        </p:blipFill>
        <p:spPr bwMode="auto">
          <a:xfrm>
            <a:off x="4322502" y="1927831"/>
            <a:ext cx="4103688"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4380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200" dirty="0"/>
              <a:t>Point based rendering of large </a:t>
            </a:r>
            <a:r>
              <a:rPr lang="en-US" altLang="zh-CN" sz="4200" dirty="0" smtClean="0"/>
              <a:t>scenes</a:t>
            </a:r>
            <a:endParaRPr lang="zh-CN" altLang="en-US" sz="4200" dirty="0"/>
          </a:p>
        </p:txBody>
      </p:sp>
      <p:graphicFrame>
        <p:nvGraphicFramePr>
          <p:cNvPr id="4" name="Object 2"/>
          <p:cNvGraphicFramePr>
            <a:graphicFrameLocks noGrp="1" noChangeAspect="1"/>
          </p:cNvGraphicFramePr>
          <p:nvPr>
            <p:ph idx="1"/>
            <p:extLst>
              <p:ext uri="{D42A27DB-BD31-4B8C-83A1-F6EECF244321}">
                <p14:modId xmlns:p14="http://schemas.microsoft.com/office/powerpoint/2010/main" val="2138502483"/>
              </p:ext>
            </p:extLst>
          </p:nvPr>
        </p:nvGraphicFramePr>
        <p:xfrm>
          <a:off x="149995" y="1784838"/>
          <a:ext cx="8994005" cy="3402624"/>
        </p:xfrm>
        <a:graphic>
          <a:graphicData uri="http://schemas.openxmlformats.org/presentationml/2006/ole">
            <mc:AlternateContent xmlns:mc="http://schemas.openxmlformats.org/markup-compatibility/2006">
              <mc:Choice xmlns:v="urn:schemas-microsoft-com:vml" Requires="v">
                <p:oleObj spid="_x0000_s9232" name="文档" r:id="rId3" imgW="5258520" imgH="1989360" progId="Word.Document.8">
                  <p:embed/>
                </p:oleObj>
              </mc:Choice>
              <mc:Fallback>
                <p:oleObj name="文档" r:id="rId3" imgW="5258520" imgH="1989360" progId="Word.Document.8">
                  <p:embed/>
                  <p:pic>
                    <p:nvPicPr>
                      <p:cNvPr id="51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95" y="1784838"/>
                        <a:ext cx="8994005" cy="340262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0573876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 </a:t>
            </a:r>
            <a:r>
              <a:rPr lang="en-US" altLang="zh-CN" dirty="0" smtClean="0"/>
              <a:t>Morphing</a:t>
            </a:r>
            <a:endParaRPr lang="zh-CN" altLang="en-US" dirty="0"/>
          </a:p>
        </p:txBody>
      </p:sp>
      <p:pic>
        <p:nvPicPr>
          <p:cNvPr id="4" name="Picture 7" descr="Image11"/>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35457" y="1182414"/>
            <a:ext cx="8312925" cy="441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2445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Image deformation</a:t>
            </a:r>
            <a:endParaRPr lang="zh-CN" altLang="en-US" dirty="0"/>
          </a:p>
        </p:txBody>
      </p:sp>
      <p:pic>
        <p:nvPicPr>
          <p:cNvPr id="4" name="Picture 9" descr="Image12"/>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10606" y="2159875"/>
            <a:ext cx="8891504" cy="230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2540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Video based animation</a:t>
            </a:r>
            <a:endParaRPr lang="zh-CN" altLang="en-US" dirty="0"/>
          </a:p>
        </p:txBody>
      </p:sp>
      <p:pic>
        <p:nvPicPr>
          <p:cNvPr id="4" name="Picture 8"/>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727433" y="788988"/>
            <a:ext cx="7652622"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21287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normAutofit fontScale="90000"/>
          </a:bodyPr>
          <a:lstStyle/>
          <a:p>
            <a:pPr eaLnBrk="1" hangingPunct="1"/>
            <a:r>
              <a:rPr lang="en-US" smtClean="0"/>
              <a:t>Vision is really hard</a:t>
            </a:r>
          </a:p>
        </p:txBody>
      </p:sp>
      <p:sp>
        <p:nvSpPr>
          <p:cNvPr id="3" name="Content Placeholder 2"/>
          <p:cNvSpPr>
            <a:spLocks noGrp="1"/>
          </p:cNvSpPr>
          <p:nvPr>
            <p:ph idx="1"/>
          </p:nvPr>
        </p:nvSpPr>
        <p:spPr>
          <a:xfrm>
            <a:off x="364331" y="880621"/>
            <a:ext cx="8262937" cy="5257800"/>
          </a:xfrm>
        </p:spPr>
        <p:txBody>
          <a:bodyPr/>
          <a:lstStyle/>
          <a:p>
            <a:pPr eaLnBrk="1" hangingPunct="1"/>
            <a:r>
              <a:rPr lang="en-US" dirty="0" smtClean="0"/>
              <a:t>Vision is an amazing feat of natural intelligence	</a:t>
            </a:r>
          </a:p>
          <a:p>
            <a:pPr lvl="1" eaLnBrk="1" hangingPunct="1"/>
            <a:r>
              <a:rPr lang="en-US" sz="2400" dirty="0" smtClean="0"/>
              <a:t>Visual cortex occupies about 50% of Macaque brain</a:t>
            </a:r>
          </a:p>
          <a:p>
            <a:pPr lvl="1" eaLnBrk="1" hangingPunct="1"/>
            <a:r>
              <a:rPr lang="en-US" sz="2400" dirty="0" smtClean="0"/>
              <a:t>More human brain devoted to vision than anything else</a:t>
            </a:r>
          </a:p>
        </p:txBody>
      </p:sp>
      <p:pic>
        <p:nvPicPr>
          <p:cNvPr id="19461"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35300" y="3090421"/>
            <a:ext cx="2070100" cy="3048000"/>
          </a:xfrm>
          <a:prstGeom prst="rect">
            <a:avLst/>
          </a:prstGeom>
          <a:noFill/>
          <a:ln w="9525">
            <a:noFill/>
            <a:miter lim="800000"/>
            <a:headEnd/>
            <a:tailEnd/>
          </a:ln>
        </p:spPr>
      </p:pic>
      <p:sp>
        <p:nvSpPr>
          <p:cNvPr id="9" name="Cloud 8"/>
          <p:cNvSpPr/>
          <p:nvPr/>
        </p:nvSpPr>
        <p:spPr bwMode="auto">
          <a:xfrm>
            <a:off x="5105400" y="3657600"/>
            <a:ext cx="2438400" cy="1371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fontAlgn="base">
              <a:spcBef>
                <a:spcPct val="0"/>
              </a:spcBef>
              <a:spcAft>
                <a:spcPct val="0"/>
              </a:spcAft>
              <a:defRPr/>
            </a:pPr>
            <a:r>
              <a:rPr lang="en-US" sz="2000" dirty="0">
                <a:solidFill>
                  <a:prstClr val="black"/>
                </a:solidFill>
                <a:latin typeface="Comic Sans MS" pitchFamily="66" charset="0"/>
              </a:rPr>
              <a:t>Is that a queen or a bishop?</a:t>
            </a:r>
          </a:p>
        </p:txBody>
      </p:sp>
      <p:sp>
        <p:nvSpPr>
          <p:cNvPr id="10" name="Cloud 9"/>
          <p:cNvSpPr/>
          <p:nvPr/>
        </p:nvSpPr>
        <p:spPr bwMode="auto">
          <a:xfrm>
            <a:off x="4343400" y="3886200"/>
            <a:ext cx="152400" cy="1524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fontAlgn="base">
              <a:spcBef>
                <a:spcPct val="0"/>
              </a:spcBef>
              <a:spcAft>
                <a:spcPct val="0"/>
              </a:spcAft>
              <a:defRPr/>
            </a:pPr>
            <a:endParaRPr lang="en-US" b="1" dirty="0">
              <a:solidFill>
                <a:prstClr val="black"/>
              </a:solidFill>
              <a:latin typeface="Arial" charset="0"/>
            </a:endParaRPr>
          </a:p>
        </p:txBody>
      </p:sp>
      <p:sp>
        <p:nvSpPr>
          <p:cNvPr id="11" name="Cloud 10"/>
          <p:cNvSpPr/>
          <p:nvPr/>
        </p:nvSpPr>
        <p:spPr bwMode="auto">
          <a:xfrm>
            <a:off x="4724400" y="3886200"/>
            <a:ext cx="304800" cy="228600"/>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nchor="ctr">
            <a:normAutofit fontScale="25000" lnSpcReduction="20000"/>
          </a:bodyPr>
          <a:lstStyle/>
          <a:p>
            <a:pPr algn="ctr" fontAlgn="base">
              <a:spcBef>
                <a:spcPct val="0"/>
              </a:spcBef>
              <a:spcAft>
                <a:spcPct val="0"/>
              </a:spcAft>
              <a:defRPr/>
            </a:pPr>
            <a:endParaRPr lang="en-US" b="1" dirty="0">
              <a:solidFill>
                <a:prstClr val="black"/>
              </a:solidFill>
              <a:latin typeface="Arial" charset="0"/>
            </a:endParaRPr>
          </a:p>
        </p:txBody>
      </p:sp>
    </p:spTree>
    <p:extLst>
      <p:ext uri="{BB962C8B-B14F-4D97-AF65-F5344CB8AC3E}">
        <p14:creationId xmlns:p14="http://schemas.microsoft.com/office/powerpoint/2010/main" val="11883885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dirty="0" smtClean="0"/>
              <a:t>Skeleton-Based Seam Computation</a:t>
            </a:r>
            <a:endParaRPr lang="zh-CN" altLang="en-US" dirty="0" smtClean="0"/>
          </a:p>
        </p:txBody>
      </p:sp>
      <p:sp>
        <p:nvSpPr>
          <p:cNvPr id="58371" name="Rectangle 3"/>
          <p:cNvSpPr>
            <a:spLocks noGrp="1" noChangeArrowheads="1"/>
          </p:cNvSpPr>
          <p:nvPr>
            <p:ph type="body" idx="1"/>
          </p:nvPr>
        </p:nvSpPr>
        <p:spPr/>
        <p:txBody>
          <a:bodyPr/>
          <a:lstStyle/>
          <a:p>
            <a:pPr eaLnBrk="1" hangingPunct="1"/>
            <a:endParaRPr lang="en-US" altLang="zh-CN" smtClean="0"/>
          </a:p>
        </p:txBody>
      </p:sp>
      <p:pic>
        <p:nvPicPr>
          <p:cNvPr id="58372" name="Picture 4" descr="figure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05000" y="2219325"/>
            <a:ext cx="5043488"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6375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Texture</a:t>
            </a:r>
            <a:endParaRPr lang="zh-CN" altLang="en-US" dirty="0"/>
          </a:p>
        </p:txBody>
      </p:sp>
      <p:pic>
        <p:nvPicPr>
          <p:cNvPr id="4" name="Picture 5" descr="si"/>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772511" y="830654"/>
            <a:ext cx="7898330" cy="528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50069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Registration</a:t>
            </a:r>
            <a:r>
              <a:rPr lang="en-US" altLang="zh-CN" dirty="0"/>
              <a:t/>
            </a:r>
            <a:br>
              <a:rPr lang="en-US" altLang="zh-CN" dirty="0"/>
            </a:br>
            <a:endParaRPr lang="zh-CN" altLang="en-US" dirty="0"/>
          </a:p>
        </p:txBody>
      </p:sp>
      <p:pic>
        <p:nvPicPr>
          <p:cNvPr id="4" name="内容占位符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95275" y="933098"/>
            <a:ext cx="8516938" cy="5099755"/>
          </a:xfrm>
          <a:prstGeom prst="rect">
            <a:avLst/>
          </a:prstGeom>
        </p:spPr>
      </p:pic>
      <p:sp>
        <p:nvSpPr>
          <p:cNvPr id="5" name="矩形 4"/>
          <p:cNvSpPr/>
          <p:nvPr/>
        </p:nvSpPr>
        <p:spPr>
          <a:xfrm>
            <a:off x="330366" y="5835156"/>
            <a:ext cx="8481847" cy="646331"/>
          </a:xfrm>
          <a:prstGeom prst="rect">
            <a:avLst/>
          </a:prstGeom>
          <a:solidFill>
            <a:schemeClr val="accent1">
              <a:lumMod val="40000"/>
              <a:lumOff val="60000"/>
            </a:schemeClr>
          </a:solidFill>
        </p:spPr>
        <p:txBody>
          <a:bodyPr wrap="square">
            <a:spAutoFit/>
          </a:bodyPr>
          <a:lstStyle/>
          <a:p>
            <a:r>
              <a:rPr lang="en-US" altLang="zh-CN" dirty="0">
                <a:solidFill>
                  <a:srgbClr val="000000"/>
                </a:solidFill>
                <a:latin typeface="CMSSBX10"/>
              </a:rPr>
              <a:t>Reassembling Fractured Objects by Geometric </a:t>
            </a:r>
            <a:r>
              <a:rPr lang="en-US" altLang="zh-CN" dirty="0" smtClean="0">
                <a:solidFill>
                  <a:srgbClr val="000000"/>
                </a:solidFill>
                <a:latin typeface="CMSSBX10"/>
              </a:rPr>
              <a:t>Matching, ACM SIGGRAPH 2006, Huang et al.</a:t>
            </a:r>
            <a:endParaRPr lang="zh-CN" altLang="en-US" dirty="0"/>
          </a:p>
        </p:txBody>
      </p:sp>
    </p:spTree>
    <p:extLst>
      <p:ext uri="{BB962C8B-B14F-4D97-AF65-F5344CB8AC3E}">
        <p14:creationId xmlns:p14="http://schemas.microsoft.com/office/powerpoint/2010/main" val="39403589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HS" dirty="0" smtClean="0"/>
              <a:t> </a:t>
            </a:r>
            <a:endParaRPr lang="zh-CHS" altLang="en-US" dirty="0"/>
          </a:p>
        </p:txBody>
      </p:sp>
      <p:sp>
        <p:nvSpPr>
          <p:cNvPr id="3" name="内容占位符 2"/>
          <p:cNvSpPr>
            <a:spLocks noGrp="1"/>
          </p:cNvSpPr>
          <p:nvPr>
            <p:ph idx="1"/>
          </p:nvPr>
        </p:nvSpPr>
        <p:spPr/>
        <p:txBody>
          <a:bodyPr anchor="ctr"/>
          <a:lstStyle/>
          <a:p>
            <a:pPr marL="0" indent="0" algn="ctr">
              <a:buNone/>
            </a:pPr>
            <a:r>
              <a:rPr lang="en-US" altLang="zh-CN" sz="8000" dirty="0" smtClean="0">
                <a:ln w="0"/>
                <a:effectLst>
                  <a:outerShdw blurRad="38100" dist="19050" dir="2700000" algn="tl" rotWithShape="0">
                    <a:schemeClr val="dk1">
                      <a:alpha val="40000"/>
                    </a:schemeClr>
                  </a:outerShdw>
                </a:effectLst>
              </a:rPr>
              <a:t>Research in Media Computing lab</a:t>
            </a:r>
            <a:endParaRPr lang="zh-CHS" altLang="en-US" sz="8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399661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Hans" dirty="0" smtClean="0"/>
              <a:t>About me</a:t>
            </a:r>
            <a:endParaRPr lang="zh-Hans" altLang="en-US" dirty="0"/>
          </a:p>
        </p:txBody>
      </p:sp>
      <p:pic>
        <p:nvPicPr>
          <p:cNvPr id="4" name="内容占位符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1567898"/>
            <a:ext cx="9141314" cy="4191873"/>
          </a:xfrm>
        </p:spPr>
      </p:pic>
      <p:pic>
        <p:nvPicPr>
          <p:cNvPr id="7" name="图片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57741" y="3016575"/>
            <a:ext cx="923470" cy="999242"/>
          </a:xfrm>
          <a:prstGeom prst="rect">
            <a:avLst/>
          </a:prstGeom>
          <a:ln>
            <a:noFill/>
          </a:ln>
          <a:effectLst>
            <a:outerShdw blurRad="292100" dist="139700" dir="2700000" algn="tl" rotWithShape="0">
              <a:srgbClr val="333333">
                <a:alpha val="65000"/>
              </a:srgbClr>
            </a:outerShdw>
          </a:effectLst>
        </p:spPr>
      </p:pic>
      <p:cxnSp>
        <p:nvCxnSpPr>
          <p:cNvPr id="9" name="直接箭头连接符 8"/>
          <p:cNvCxnSpPr>
            <a:stCxn id="7" idx="2"/>
          </p:cNvCxnSpPr>
          <p:nvPr/>
        </p:nvCxnSpPr>
        <p:spPr>
          <a:xfrm>
            <a:off x="6419476" y="4015817"/>
            <a:ext cx="993355" cy="284301"/>
          </a:xfrm>
          <a:prstGeom prst="straightConnector1">
            <a:avLst/>
          </a:prstGeom>
          <a:ln w="60325">
            <a:tailEnd type="stealt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48645" y="4349990"/>
            <a:ext cx="1418192" cy="966726"/>
          </a:xfrm>
          <a:prstGeom prst="rect">
            <a:avLst/>
          </a:prstGeom>
          <a:ln>
            <a:noFill/>
          </a:ln>
          <a:effectLst>
            <a:outerShdw blurRad="292100" dist="139700" dir="2700000" algn="tl" rotWithShape="0">
              <a:srgbClr val="333333">
                <a:alpha val="65000"/>
              </a:srgbClr>
            </a:outerShdw>
          </a:effectLst>
        </p:spPr>
      </p:pic>
      <p:cxnSp>
        <p:nvCxnSpPr>
          <p:cNvPr id="8" name="直接箭头连接符 7"/>
          <p:cNvCxnSpPr>
            <a:stCxn id="3" idx="3"/>
          </p:cNvCxnSpPr>
          <p:nvPr/>
        </p:nvCxnSpPr>
        <p:spPr>
          <a:xfrm flipV="1">
            <a:off x="6666837" y="4317474"/>
            <a:ext cx="779332" cy="515879"/>
          </a:xfrm>
          <a:prstGeom prst="straightConnector1">
            <a:avLst/>
          </a:prstGeom>
          <a:ln w="60325">
            <a:tailEnd type="stealt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77046" y="2215742"/>
            <a:ext cx="1488531" cy="1063236"/>
          </a:xfrm>
          <a:prstGeom prst="rect">
            <a:avLst/>
          </a:prstGeom>
          <a:ln>
            <a:noFill/>
          </a:ln>
          <a:effectLst>
            <a:outerShdw blurRad="190500" algn="tl" rotWithShape="0">
              <a:srgbClr val="000000">
                <a:alpha val="70000"/>
              </a:srgbClr>
            </a:outerShdw>
          </a:effectLst>
        </p:spPr>
      </p:pic>
      <p:cxnSp>
        <p:nvCxnSpPr>
          <p:cNvPr id="14" name="直接箭头连接符 13"/>
          <p:cNvCxnSpPr>
            <a:stCxn id="13" idx="2"/>
          </p:cNvCxnSpPr>
          <p:nvPr/>
        </p:nvCxnSpPr>
        <p:spPr>
          <a:xfrm>
            <a:off x="7921312" y="3278978"/>
            <a:ext cx="72618" cy="647844"/>
          </a:xfrm>
          <a:prstGeom prst="straightConnector1">
            <a:avLst/>
          </a:prstGeom>
          <a:ln w="60325">
            <a:tailEnd type="stealth"/>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2742" y="3505084"/>
            <a:ext cx="1966644" cy="1305766"/>
          </a:xfrm>
          <a:prstGeom prst="rect">
            <a:avLst/>
          </a:prstGeom>
          <a:ln>
            <a:noFill/>
          </a:ln>
          <a:effectLst>
            <a:outerShdw blurRad="292100" dist="139700" dir="2700000" algn="tl" rotWithShape="0">
              <a:srgbClr val="333333">
                <a:alpha val="65000"/>
              </a:srgbClr>
            </a:outerShdw>
          </a:effectLst>
        </p:spPr>
      </p:pic>
      <p:cxnSp>
        <p:nvCxnSpPr>
          <p:cNvPr id="18" name="直接箭头连接符 17"/>
          <p:cNvCxnSpPr>
            <a:stCxn id="17" idx="0"/>
          </p:cNvCxnSpPr>
          <p:nvPr/>
        </p:nvCxnSpPr>
        <p:spPr>
          <a:xfrm flipH="1" flipV="1">
            <a:off x="369094" y="2833268"/>
            <a:ext cx="1226970" cy="671816"/>
          </a:xfrm>
          <a:prstGeom prst="straightConnector1">
            <a:avLst/>
          </a:prstGeom>
          <a:ln w="60325">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7301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671146" y="716428"/>
            <a:ext cx="5849006" cy="5849006"/>
          </a:xfrm>
        </p:spPr>
      </p:pic>
    </p:spTree>
    <p:extLst>
      <p:ext uri="{BB962C8B-B14F-4D97-AF65-F5344CB8AC3E}">
        <p14:creationId xmlns:p14="http://schemas.microsoft.com/office/powerpoint/2010/main" val="3307843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HS" dirty="0"/>
              <a:t>ImageSpirit</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6" name="Content Placeholder 5"/>
          <p:cNvPicPr>
            <a:picLocks noChangeAspect="1"/>
          </p:cNvPicPr>
          <p:nvPr/>
        </p:nvPicPr>
        <p:blipFill>
          <a:blip r:embed="rId2"/>
          <a:stretch>
            <a:fillRect/>
          </a:stretch>
        </p:blipFill>
        <p:spPr>
          <a:xfrm>
            <a:off x="730539" y="1506071"/>
            <a:ext cx="7725160" cy="3076687"/>
          </a:xfrm>
          <a:prstGeom prst="rect">
            <a:avLst/>
          </a:prstGeom>
        </p:spPr>
      </p:pic>
      <p:sp>
        <p:nvSpPr>
          <p:cNvPr id="7" name="圆角矩形 7"/>
          <p:cNvSpPr/>
          <p:nvPr/>
        </p:nvSpPr>
        <p:spPr>
          <a:xfrm>
            <a:off x="370048" y="5419699"/>
            <a:ext cx="8446142" cy="54301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HS" sz="1600" dirty="0">
                <a:solidFill>
                  <a:schemeClr val="tx1"/>
                </a:solidFill>
                <a:latin typeface="Calibri Light" panose="020F0302020204030204" pitchFamily="34" charset="0"/>
                <a:hlinkClick r:id="rId4"/>
              </a:rPr>
              <a:t>ImageSpirit: Verbal Guided Image </a:t>
            </a:r>
            <a:r>
              <a:rPr lang="en-US" altLang="zh-CHS" sz="1600" dirty="0" smtClean="0">
                <a:solidFill>
                  <a:schemeClr val="tx1"/>
                </a:solidFill>
                <a:latin typeface="Calibri Light" panose="020F0302020204030204" pitchFamily="34" charset="0"/>
                <a:hlinkClick r:id="rId4"/>
              </a:rPr>
              <a:t>Parsing</a:t>
            </a:r>
            <a:r>
              <a:rPr lang="en-US" altLang="zh-CHS" sz="1600" dirty="0" smtClean="0">
                <a:solidFill>
                  <a:schemeClr val="tx1"/>
                </a:solidFill>
                <a:latin typeface="Calibri Light" panose="020F0302020204030204" pitchFamily="34" charset="0"/>
              </a:rPr>
              <a:t>, ACM TOG, 2014, M.M. Cheng et. al.</a:t>
            </a:r>
            <a:endParaRPr lang="en-US" altLang="zh-CH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15755814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HS" dirty="0" smtClean="0"/>
              <a:t>ImageSpirit: motivation</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9849" y="806823"/>
            <a:ext cx="5619077" cy="3160731"/>
          </a:xfrm>
          <a:prstGeom prst="rect">
            <a:avLst/>
          </a:prstGeom>
        </p:spPr>
      </p:pic>
      <p:pic>
        <p:nvPicPr>
          <p:cNvPr id="10" name="Content Placeholder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07915" y="2061615"/>
            <a:ext cx="3080505" cy="3616349"/>
          </a:xfrm>
          <a:prstGeom prst="rect">
            <a:avLst/>
          </a:prstGeom>
        </p:spPr>
      </p:pic>
      <p:pic>
        <p:nvPicPr>
          <p:cNvPr id="11" name="Picture 10"/>
          <p:cNvPicPr>
            <a:picLocks noChangeAspect="1"/>
          </p:cNvPicPr>
          <p:nvPr/>
        </p:nvPicPr>
        <p:blipFill>
          <a:blip r:embed="rId4" cstate="email">
            <a:extLst>
              <a:ext uri="{BEBA8EAE-BF5A-486C-A8C5-ECC9F3942E4B}">
                <a14:imgProps xmlns:a14="http://schemas.microsoft.com/office/drawing/2010/main">
                  <a14:imgLayer r:embed="rId5">
                    <a14:imgEffect>
                      <a14:backgroundRemoval t="2128" b="97636" l="12545" r="90000">
                        <a14:foregroundMark x1="37455" y1="9220" x2="37455" y2="9220"/>
                        <a14:foregroundMark x1="48545" y1="16076" x2="48545" y2="16076"/>
                        <a14:foregroundMark x1="25273" y1="79905" x2="25273" y2="79905"/>
                        <a14:foregroundMark x1="38909" y1="82033" x2="38909" y2="82033"/>
                        <a14:foregroundMark x1="39273" y1="68794" x2="39273" y2="68794"/>
                        <a14:foregroundMark x1="62364" y1="59102" x2="62364" y2="59102"/>
                        <a14:foregroundMark x1="72727" y1="50118" x2="72727" y2="50118"/>
                        <a14:foregroundMark x1="68000" y1="51064" x2="68000" y2="51064"/>
                        <a14:foregroundMark x1="67455" y1="62411" x2="67455" y2="62411"/>
                        <a14:foregroundMark x1="68909" y1="71395" x2="68909" y2="71395"/>
                        <a14:foregroundMark x1="76182" y1="74941" x2="76182" y2="74941"/>
                        <a14:foregroundMark x1="67636" y1="81324" x2="67636" y2="81324"/>
                        <a14:foregroundMark x1="70727" y1="84870" x2="70727" y2="84870"/>
                        <a14:foregroundMark x1="79091" y1="46572" x2="79091" y2="46572"/>
                        <a14:foregroundMark x1="68182" y1="53191" x2="68182" y2="53191"/>
                        <a14:foregroundMark x1="67636" y1="58156" x2="67636" y2="58156"/>
                        <a14:foregroundMark x1="69818" y1="55319" x2="69818" y2="55319"/>
                        <a14:foregroundMark x1="73273" y1="58629" x2="73273" y2="58629"/>
                        <a14:foregroundMark x1="72545" y1="65721" x2="72545" y2="65721"/>
                        <a14:foregroundMark x1="33273" y1="84870" x2="33273" y2="84870"/>
                        <a14:foregroundMark x1="39455" y1="87470" x2="39455" y2="87470"/>
                        <a14:foregroundMark x1="44909" y1="85343" x2="44909" y2="85343"/>
                        <a14:foregroundMark x1="47455" y1="82033" x2="47455" y2="82033"/>
                        <a14:foregroundMark x1="48909" y1="80851" x2="48909" y2="80851"/>
                        <a14:foregroundMark x1="28545" y1="83452" x2="28545" y2="83452"/>
                        <a14:foregroundMark x1="24909" y1="82979" x2="24909" y2="82979"/>
                        <a14:foregroundMark x1="21636" y1="80615" x2="20909" y2="80615"/>
                        <a14:foregroundMark x1="19091" y1="76832" x2="19091" y2="76832"/>
                        <a14:foregroundMark x1="31636" y1="8747" x2="31636" y2="8747"/>
                        <a14:foregroundMark x1="47636" y1="11584" x2="47636" y2="11584"/>
                        <a14:foregroundMark x1="41273" y1="16076" x2="41273" y2="16076"/>
                        <a14:foregroundMark x1="54000" y1="15130" x2="54000" y2="15130"/>
                        <a14:foregroundMark x1="32182" y1="13712" x2="32182" y2="13712"/>
                        <a14:foregroundMark x1="33455" y1="11584" x2="33455" y2="11584"/>
                        <a14:foregroundMark x1="25091" y1="21986" x2="25091" y2="21986"/>
                        <a14:foregroundMark x1="21455" y1="43499" x2="21455" y2="43499"/>
                        <a14:foregroundMark x1="20000" y1="56501" x2="20000" y2="56501"/>
                        <a14:foregroundMark x1="18545" y1="64775" x2="18545" y2="64775"/>
                        <a14:foregroundMark x1="23455" y1="33097" x2="23455" y2="33097"/>
                        <a14:foregroundMark x1="20364" y1="50118" x2="20364" y2="50118"/>
                        <a14:foregroundMark x1="69273" y1="34752" x2="69273" y2="34752"/>
                        <a14:foregroundMark x1="76364" y1="37589" x2="76364" y2="37589"/>
                        <a14:foregroundMark x1="84909" y1="71631" x2="84909" y2="71631"/>
                        <a14:foregroundMark x1="86727" y1="56974" x2="86727" y2="56974"/>
                        <a14:foregroundMark x1="82545" y1="44681" x2="82545" y2="44681"/>
                        <a14:foregroundMark x1="57455" y1="82270" x2="57455" y2="82270"/>
                        <a14:foregroundMark x1="63273" y1="84870" x2="63273" y2="84870"/>
                        <a14:foregroundMark x1="53091" y1="76832" x2="53091" y2="76832"/>
                        <a14:foregroundMark x1="61091" y1="36407" x2="61091" y2="36407"/>
                        <a14:foregroundMark x1="57455" y1="38771" x2="57455" y2="38771"/>
                        <a14:foregroundMark x1="65091" y1="35934" x2="65091" y2="35934"/>
                        <a14:foregroundMark x1="73818" y1="36879" x2="73818" y2="36879"/>
                        <a14:foregroundMark x1="78909" y1="40426" x2="78909" y2="40426"/>
                        <a14:foregroundMark x1="84364" y1="47991" x2="84364" y2="47991"/>
                        <a14:foregroundMark x1="86000" y1="53191" x2="86000" y2="53191"/>
                        <a14:foregroundMark x1="86727" y1="63121" x2="86727" y2="63121"/>
                        <a14:foregroundMark x1="86727" y1="59338" x2="86727" y2="59338"/>
                        <a14:foregroundMark x1="71455" y1="35697" x2="71455" y2="35697"/>
                        <a14:foregroundMark x1="66727" y1="34752" x2="66727" y2="34752"/>
                        <a14:foregroundMark x1="22364" y1="37825" x2="22364" y2="37825"/>
                      </a14:backgroundRemoval>
                    </a14:imgEffect>
                  </a14:imgLayer>
                </a14:imgProps>
              </a:ext>
              <a:ext uri="{28A0092B-C50C-407E-A947-70E740481C1C}">
                <a14:useLocalDpi xmlns:a14="http://schemas.microsoft.com/office/drawing/2010/main"/>
              </a:ext>
            </a:extLst>
          </a:blip>
          <a:stretch>
            <a:fillRect/>
          </a:stretch>
        </p:blipFill>
        <p:spPr>
          <a:xfrm>
            <a:off x="1403757" y="2954628"/>
            <a:ext cx="4355169" cy="3349521"/>
          </a:xfrm>
          <a:prstGeom prst="rect">
            <a:avLst/>
          </a:prstGeom>
        </p:spPr>
      </p:pic>
    </p:spTree>
    <p:extLst>
      <p:ext uri="{BB962C8B-B14F-4D97-AF65-F5344CB8AC3E}">
        <p14:creationId xmlns:p14="http://schemas.microsoft.com/office/powerpoint/2010/main" val="2758459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HS" dirty="0" smtClean="0"/>
              <a:t>ImageSpirit</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7"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779" y="1230143"/>
            <a:ext cx="1152128" cy="1152128"/>
          </a:xfrm>
          <a:prstGeom prst="rect">
            <a:avLst/>
          </a:prstGeom>
        </p:spPr>
      </p:pic>
      <p:sp>
        <p:nvSpPr>
          <p:cNvPr id="8" name="TextBox 7"/>
          <p:cNvSpPr txBox="1"/>
          <p:nvPr/>
        </p:nvSpPr>
        <p:spPr>
          <a:xfrm>
            <a:off x="1158674" y="1294679"/>
            <a:ext cx="7380312" cy="523220"/>
          </a:xfrm>
          <a:prstGeom prst="rect">
            <a:avLst/>
          </a:prstGeom>
          <a:noFill/>
        </p:spPr>
        <p:txBody>
          <a:bodyPr wrap="square" rtlCol="0">
            <a:spAutoFit/>
          </a:bodyPr>
          <a:lstStyle/>
          <a:p>
            <a:r>
              <a:rPr lang="en-US" altLang="zh-CHS" sz="2800" dirty="0" smtClean="0">
                <a:solidFill>
                  <a:srgbClr val="FF0000"/>
                </a:solidFill>
              </a:rPr>
              <a:t>Make</a:t>
            </a:r>
            <a:r>
              <a:rPr lang="en-US" altLang="zh-CHS" sz="2800" dirty="0" smtClean="0">
                <a:solidFill>
                  <a:schemeClr val="bg1"/>
                </a:solidFill>
              </a:rPr>
              <a:t> </a:t>
            </a:r>
            <a:r>
              <a:rPr lang="en-US" altLang="zh-CHS" sz="2800" dirty="0" smtClean="0"/>
              <a:t>the</a:t>
            </a:r>
            <a:r>
              <a:rPr lang="en-US" altLang="zh-CHS" sz="2800" dirty="0" smtClean="0">
                <a:solidFill>
                  <a:schemeClr val="bg1"/>
                </a:solidFill>
              </a:rPr>
              <a:t> </a:t>
            </a:r>
            <a:r>
              <a:rPr lang="en-US" altLang="zh-CHS" sz="2800" dirty="0" smtClean="0">
                <a:solidFill>
                  <a:srgbClr val="00B0F0"/>
                </a:solidFill>
              </a:rPr>
              <a:t>wood</a:t>
            </a:r>
            <a:r>
              <a:rPr lang="en-US" altLang="zh-CHS" sz="2800" dirty="0" smtClean="0">
                <a:solidFill>
                  <a:schemeClr val="bg1"/>
                </a:solidFill>
              </a:rPr>
              <a:t> </a:t>
            </a:r>
            <a:r>
              <a:rPr lang="en-US" altLang="zh-CHS" sz="2800" dirty="0" smtClean="0">
                <a:solidFill>
                  <a:srgbClr val="0000FF"/>
                </a:solidFill>
              </a:rPr>
              <a:t>cabinet</a:t>
            </a:r>
            <a:r>
              <a:rPr lang="en-US" altLang="zh-CHS" sz="2800" dirty="0" smtClean="0">
                <a:solidFill>
                  <a:schemeClr val="bg1"/>
                </a:solidFill>
              </a:rPr>
              <a:t> </a:t>
            </a:r>
            <a:r>
              <a:rPr lang="en-US" altLang="zh-CHS" sz="2800" dirty="0" smtClean="0"/>
              <a:t>in</a:t>
            </a:r>
            <a:r>
              <a:rPr lang="en-US" altLang="zh-CHS" sz="2800" dirty="0" smtClean="0">
                <a:solidFill>
                  <a:schemeClr val="bg1"/>
                </a:solidFill>
              </a:rPr>
              <a:t> </a:t>
            </a:r>
            <a:r>
              <a:rPr lang="en-US" altLang="zh-CHS" sz="2800" dirty="0" smtClean="0">
                <a:solidFill>
                  <a:srgbClr val="00B0F0"/>
                </a:solidFill>
              </a:rPr>
              <a:t>bottom-middle</a:t>
            </a:r>
            <a:r>
              <a:rPr lang="en-US" altLang="zh-CHS" sz="2800" dirty="0" smtClean="0">
                <a:solidFill>
                  <a:schemeClr val="bg1"/>
                </a:solidFill>
              </a:rPr>
              <a:t> </a:t>
            </a:r>
            <a:r>
              <a:rPr lang="en-US" altLang="zh-CHS" sz="2800" dirty="0" smtClean="0">
                <a:solidFill>
                  <a:srgbClr val="FF0000"/>
                </a:solidFill>
              </a:rPr>
              <a:t>lower</a:t>
            </a:r>
            <a:endParaRPr lang="zh-CHS" altLang="en-US" sz="2800" dirty="0">
              <a:solidFill>
                <a:srgbClr val="FF0000"/>
              </a:solidFill>
            </a:endParaRPr>
          </a:p>
        </p:txBody>
      </p:sp>
      <p:sp>
        <p:nvSpPr>
          <p:cNvPr id="12" name="TextBox 11"/>
          <p:cNvSpPr txBox="1"/>
          <p:nvPr/>
        </p:nvSpPr>
        <p:spPr>
          <a:xfrm>
            <a:off x="2094778" y="2008244"/>
            <a:ext cx="1224136" cy="523220"/>
          </a:xfrm>
          <a:prstGeom prst="rect">
            <a:avLst/>
          </a:prstGeom>
          <a:noFill/>
        </p:spPr>
        <p:txBody>
          <a:bodyPr wrap="square" rtlCol="0">
            <a:spAutoFit/>
          </a:bodyPr>
          <a:lstStyle/>
          <a:p>
            <a:pPr algn="ctr"/>
            <a:r>
              <a:rPr lang="en-US" altLang="zh-CHS" sz="2800" dirty="0" smtClean="0">
                <a:solidFill>
                  <a:srgbClr val="0000FF"/>
                </a:solidFill>
              </a:rPr>
              <a:t>nouns</a:t>
            </a:r>
            <a:endParaRPr lang="zh-CHS" altLang="en-US" sz="2800" dirty="0">
              <a:solidFill>
                <a:srgbClr val="0000FF"/>
              </a:solidFill>
            </a:endParaRPr>
          </a:p>
        </p:txBody>
      </p:sp>
      <p:sp>
        <p:nvSpPr>
          <p:cNvPr id="13" name="TextBox 12"/>
          <p:cNvSpPr txBox="1"/>
          <p:nvPr/>
        </p:nvSpPr>
        <p:spPr>
          <a:xfrm>
            <a:off x="3350901" y="2008244"/>
            <a:ext cx="1768213" cy="523220"/>
          </a:xfrm>
          <a:prstGeom prst="rect">
            <a:avLst/>
          </a:prstGeom>
          <a:noFill/>
        </p:spPr>
        <p:txBody>
          <a:bodyPr wrap="square" rtlCol="0">
            <a:spAutoFit/>
          </a:bodyPr>
          <a:lstStyle/>
          <a:p>
            <a:pPr algn="ctr"/>
            <a:r>
              <a:rPr lang="en-US" altLang="zh-CHS" sz="2800" dirty="0" smtClean="0">
                <a:solidFill>
                  <a:srgbClr val="00B0F0"/>
                </a:solidFill>
              </a:rPr>
              <a:t>Adjective</a:t>
            </a:r>
            <a:endParaRPr lang="zh-CHS" altLang="en-US" sz="2800" dirty="0">
              <a:solidFill>
                <a:srgbClr val="00B0F0"/>
              </a:solidFill>
            </a:endParaRPr>
          </a:p>
        </p:txBody>
      </p:sp>
      <p:sp>
        <p:nvSpPr>
          <p:cNvPr id="14" name="TextBox 13"/>
          <p:cNvSpPr txBox="1"/>
          <p:nvPr/>
        </p:nvSpPr>
        <p:spPr>
          <a:xfrm>
            <a:off x="5011610" y="2008244"/>
            <a:ext cx="2699792" cy="523220"/>
          </a:xfrm>
          <a:prstGeom prst="rect">
            <a:avLst/>
          </a:prstGeom>
          <a:noFill/>
        </p:spPr>
        <p:txBody>
          <a:bodyPr wrap="square" rtlCol="0">
            <a:spAutoFit/>
          </a:bodyPr>
          <a:lstStyle/>
          <a:p>
            <a:pPr algn="ctr"/>
            <a:r>
              <a:rPr lang="en-US" altLang="zh-CHS" sz="2800" dirty="0" smtClean="0">
                <a:solidFill>
                  <a:srgbClr val="FF0000"/>
                </a:solidFill>
              </a:rPr>
              <a:t>Verb/Adverb</a:t>
            </a:r>
            <a:endParaRPr lang="zh-CHS" altLang="en-US" sz="2800" dirty="0">
              <a:solidFill>
                <a:srgbClr val="0000FF"/>
              </a:solidFill>
            </a:endParaRPr>
          </a:p>
        </p:txBody>
      </p:sp>
      <p:pic>
        <p:nvPicPr>
          <p:cNvPr id="15" name="Picture 2" descr="D:\publications\siggraph2013\paperdraft\Imgs\Teaser\68.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2610" y="4625044"/>
            <a:ext cx="1464595" cy="1086635"/>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D:\publications\siggraph2013\paperdraft\Imgs\Teaser\68_2A.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47106" y="4847275"/>
            <a:ext cx="832085" cy="617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7" name="Picture 5" descr="D:\publications\siggraph2013\paperdraft\Imgs\Teaser\68_5A.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47106" y="4168484"/>
            <a:ext cx="832085" cy="617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8" name="Picture 6" descr="D:\publications\siggraph2013\paperdraft\Imgs\Teaser\68_OA.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47106" y="5495347"/>
            <a:ext cx="842760" cy="617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9" name="Picture 7" descr="D:\publications\siggraph2013\paperdraft\Imgs\Teaser\68_Res.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037695" y="4594017"/>
            <a:ext cx="1464596" cy="1086635"/>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圆角矩形 3"/>
          <p:cNvSpPr/>
          <p:nvPr/>
        </p:nvSpPr>
        <p:spPr>
          <a:xfrm>
            <a:off x="2598834" y="4625044"/>
            <a:ext cx="1728192" cy="1055608"/>
          </a:xfrm>
          <a:prstGeom prst="roundRect">
            <a:avLst/>
          </a:prstGeom>
          <a:solidFill>
            <a:schemeClr val="tx2">
              <a:lumMod val="75000"/>
              <a:alpha val="85000"/>
            </a:schemeClr>
          </a:solidFill>
        </p:spPr>
        <p:txBody>
          <a:bodyPr wrap="square" rtlCol="0">
            <a:spAutoFit/>
          </a:bodyPr>
          <a:lstStyle/>
          <a:p>
            <a:pPr algn="ctr"/>
            <a:r>
              <a:rPr lang="en-US" altLang="zh-CHS" sz="2800" dirty="0" smtClean="0">
                <a:solidFill>
                  <a:schemeClr val="bg1"/>
                </a:solidFill>
              </a:rPr>
              <a:t>Multi </a:t>
            </a:r>
            <a:r>
              <a:rPr lang="en-US" altLang="zh-CHS" sz="2800" dirty="0">
                <a:solidFill>
                  <a:schemeClr val="bg1"/>
                </a:solidFill>
              </a:rPr>
              <a:t>label </a:t>
            </a:r>
            <a:r>
              <a:rPr lang="en-US" altLang="zh-CHS" sz="2800" dirty="0" smtClean="0">
                <a:solidFill>
                  <a:schemeClr val="bg1"/>
                </a:solidFill>
              </a:rPr>
              <a:t>CRF</a:t>
            </a:r>
            <a:endParaRPr lang="zh-CHS" altLang="en-US" sz="2800" dirty="0">
              <a:solidFill>
                <a:schemeClr val="bg1"/>
              </a:solidFill>
            </a:endParaRPr>
          </a:p>
        </p:txBody>
      </p:sp>
      <p:sp>
        <p:nvSpPr>
          <p:cNvPr id="21" name="圆角矩形 45"/>
          <p:cNvSpPr/>
          <p:nvPr/>
        </p:nvSpPr>
        <p:spPr>
          <a:xfrm>
            <a:off x="2172559" y="3249083"/>
            <a:ext cx="2580627" cy="510778"/>
          </a:xfrm>
          <a:prstGeom prst="roundRect">
            <a:avLst/>
          </a:prstGeom>
          <a:solidFill>
            <a:schemeClr val="bg1">
              <a:lumMod val="85000"/>
            </a:schemeClr>
          </a:solidFill>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CHS" sz="2400" dirty="0" smtClean="0">
                <a:solidFill>
                  <a:srgbClr val="0000FF"/>
                </a:solidFill>
              </a:rPr>
              <a:t>Object </a:t>
            </a:r>
            <a:r>
              <a:rPr lang="en-US" altLang="zh-CHS" sz="2400" dirty="0" smtClean="0">
                <a:solidFill>
                  <a:srgbClr val="00B0F0"/>
                </a:solidFill>
              </a:rPr>
              <a:t>Attributes</a:t>
            </a:r>
            <a:endParaRPr lang="zh-CHS" altLang="en-US" sz="2400" dirty="0">
              <a:solidFill>
                <a:srgbClr val="00B0F0"/>
              </a:solidFill>
            </a:endParaRPr>
          </a:p>
        </p:txBody>
      </p:sp>
      <p:sp>
        <p:nvSpPr>
          <p:cNvPr id="22" name="圆角矩形 47"/>
          <p:cNvSpPr/>
          <p:nvPr/>
        </p:nvSpPr>
        <p:spPr>
          <a:xfrm>
            <a:off x="5474008" y="3244438"/>
            <a:ext cx="1778876" cy="510778"/>
          </a:xfrm>
          <a:prstGeom prst="roundRect">
            <a:avLst/>
          </a:prstGeom>
          <a:solidFill>
            <a:schemeClr val="bg1">
              <a:lumMod val="85000"/>
            </a:schemeClr>
          </a:solidFill>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CHS" sz="2400" dirty="0" smtClean="0">
                <a:solidFill>
                  <a:srgbClr val="0000FF"/>
                </a:solidFill>
              </a:rPr>
              <a:t>Commands</a:t>
            </a:r>
            <a:endParaRPr lang="en-GB" altLang="zh-CHS" sz="2400" dirty="0">
              <a:solidFill>
                <a:srgbClr val="0000FF"/>
              </a:solidFill>
            </a:endParaRPr>
          </a:p>
        </p:txBody>
      </p:sp>
      <p:cxnSp>
        <p:nvCxnSpPr>
          <p:cNvPr id="23" name="直接箭头连接符 6"/>
          <p:cNvCxnSpPr>
            <a:stCxn id="12" idx="2"/>
            <a:endCxn id="21" idx="0"/>
          </p:cNvCxnSpPr>
          <p:nvPr/>
        </p:nvCxnSpPr>
        <p:spPr>
          <a:xfrm>
            <a:off x="2706846" y="2531464"/>
            <a:ext cx="756027" cy="717619"/>
          </a:xfrm>
          <a:prstGeom prst="straightConnector1">
            <a:avLst/>
          </a:prstGeom>
          <a:ln w="76200">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接箭头连接符 6"/>
          <p:cNvCxnSpPr>
            <a:stCxn id="13" idx="2"/>
            <a:endCxn id="21" idx="0"/>
          </p:cNvCxnSpPr>
          <p:nvPr/>
        </p:nvCxnSpPr>
        <p:spPr>
          <a:xfrm flipH="1">
            <a:off x="3462873" y="2531464"/>
            <a:ext cx="772135" cy="717619"/>
          </a:xfrm>
          <a:prstGeom prst="straightConnector1">
            <a:avLst/>
          </a:prstGeom>
          <a:ln w="76200">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接箭头连接符 6"/>
          <p:cNvCxnSpPr>
            <a:stCxn id="14" idx="2"/>
            <a:endCxn id="22" idx="0"/>
          </p:cNvCxnSpPr>
          <p:nvPr/>
        </p:nvCxnSpPr>
        <p:spPr>
          <a:xfrm>
            <a:off x="6361506" y="2531464"/>
            <a:ext cx="1940" cy="712974"/>
          </a:xfrm>
          <a:prstGeom prst="straightConnector1">
            <a:avLst/>
          </a:prstGeom>
          <a:ln w="76200">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接箭头连接符 6"/>
          <p:cNvCxnSpPr>
            <a:stCxn id="16" idx="3"/>
            <a:endCxn id="19" idx="1"/>
          </p:cNvCxnSpPr>
          <p:nvPr/>
        </p:nvCxnSpPr>
        <p:spPr>
          <a:xfrm flipV="1">
            <a:off x="5879191" y="5137335"/>
            <a:ext cx="1158504" cy="18617"/>
          </a:xfrm>
          <a:prstGeom prst="straightConnector1">
            <a:avLst/>
          </a:prstGeom>
          <a:ln w="76200">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接箭头连接符 6"/>
          <p:cNvCxnSpPr>
            <a:stCxn id="20" idx="3"/>
            <a:endCxn id="16" idx="1"/>
          </p:cNvCxnSpPr>
          <p:nvPr/>
        </p:nvCxnSpPr>
        <p:spPr>
          <a:xfrm>
            <a:off x="4327026" y="5152848"/>
            <a:ext cx="720080" cy="3104"/>
          </a:xfrm>
          <a:prstGeom prst="straightConnector1">
            <a:avLst/>
          </a:prstGeom>
          <a:ln w="76200">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接箭头连接符 6"/>
          <p:cNvCxnSpPr>
            <a:stCxn id="15" idx="3"/>
            <a:endCxn id="20" idx="1"/>
          </p:cNvCxnSpPr>
          <p:nvPr/>
        </p:nvCxnSpPr>
        <p:spPr>
          <a:xfrm flipV="1">
            <a:off x="2047205" y="5152848"/>
            <a:ext cx="551629" cy="15514"/>
          </a:xfrm>
          <a:prstGeom prst="straightConnector1">
            <a:avLst/>
          </a:prstGeom>
          <a:ln w="76200">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接箭头连接符 6"/>
          <p:cNvCxnSpPr>
            <a:stCxn id="22" idx="2"/>
          </p:cNvCxnSpPr>
          <p:nvPr/>
        </p:nvCxnSpPr>
        <p:spPr>
          <a:xfrm>
            <a:off x="6363446" y="3755216"/>
            <a:ext cx="18802" cy="1382119"/>
          </a:xfrm>
          <a:prstGeom prst="straightConnector1">
            <a:avLst/>
          </a:prstGeom>
          <a:ln w="76200">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接箭头连接符 6"/>
          <p:cNvCxnSpPr>
            <a:stCxn id="21" idx="2"/>
            <a:endCxn id="20" idx="0"/>
          </p:cNvCxnSpPr>
          <p:nvPr/>
        </p:nvCxnSpPr>
        <p:spPr>
          <a:xfrm>
            <a:off x="3462873" y="3759861"/>
            <a:ext cx="57" cy="865183"/>
          </a:xfrm>
          <a:prstGeom prst="straightConnector1">
            <a:avLst/>
          </a:prstGeom>
          <a:ln w="7620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4131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Semantic Paint</a:t>
            </a:r>
            <a:endParaRPr lang="zh-CN" altLang="en-US" dirty="0"/>
          </a:p>
        </p:txBody>
      </p:sp>
      <p:pic>
        <p:nvPicPr>
          <p:cNvPr id="4" name="内容占位符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92084" y="788988"/>
            <a:ext cx="7723320" cy="5387975"/>
          </a:xfrm>
          <a:prstGeom prst="rect">
            <a:avLst/>
          </a:prstGeom>
        </p:spPr>
      </p:pic>
    </p:spTree>
    <p:extLst>
      <p:ext uri="{BB962C8B-B14F-4D97-AF65-F5344CB8AC3E}">
        <p14:creationId xmlns:p14="http://schemas.microsoft.com/office/powerpoint/2010/main" val="302932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fontScale="90000"/>
          </a:bodyPr>
          <a:lstStyle/>
          <a:p>
            <a:pPr eaLnBrk="1" hangingPunct="1"/>
            <a:r>
              <a:rPr lang="en-US" smtClean="0"/>
              <a:t>Why computer vision matters</a:t>
            </a:r>
          </a:p>
        </p:txBody>
      </p:sp>
      <p:pic>
        <p:nvPicPr>
          <p:cNvPr id="1331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9600" y="1110105"/>
            <a:ext cx="2138363" cy="1600200"/>
          </a:xfrm>
          <a:prstGeom prst="rect">
            <a:avLst/>
          </a:prstGeom>
          <a:noFill/>
          <a:ln w="9525">
            <a:noFill/>
            <a:miter lim="800000"/>
            <a:headEnd/>
            <a:tailEnd/>
          </a:ln>
        </p:spPr>
      </p:pic>
      <p:sp>
        <p:nvSpPr>
          <p:cNvPr id="13316" name="TextBox 5"/>
          <p:cNvSpPr txBox="1">
            <a:spLocks noChangeArrowheads="1"/>
          </p:cNvSpPr>
          <p:nvPr/>
        </p:nvSpPr>
        <p:spPr bwMode="auto">
          <a:xfrm>
            <a:off x="990600" y="2786505"/>
            <a:ext cx="1203325"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smtClean="0">
                <a:solidFill>
                  <a:prstClr val="black"/>
                </a:solidFill>
                <a:latin typeface="Arial" charset="0"/>
              </a:rPr>
              <a:t>Safety</a:t>
            </a:r>
          </a:p>
        </p:txBody>
      </p:sp>
      <p:pic>
        <p:nvPicPr>
          <p:cNvPr id="13317"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00400" y="1110105"/>
            <a:ext cx="2401888" cy="1600200"/>
          </a:xfrm>
          <a:prstGeom prst="rect">
            <a:avLst/>
          </a:prstGeom>
          <a:noFill/>
          <a:ln w="9525">
            <a:noFill/>
            <a:miter lim="800000"/>
            <a:headEnd/>
            <a:tailEnd/>
          </a:ln>
        </p:spPr>
      </p:pic>
      <p:sp>
        <p:nvSpPr>
          <p:cNvPr id="13318" name="TextBox 7"/>
          <p:cNvSpPr txBox="1">
            <a:spLocks noChangeArrowheads="1"/>
          </p:cNvSpPr>
          <p:nvPr/>
        </p:nvSpPr>
        <p:spPr bwMode="auto">
          <a:xfrm>
            <a:off x="3810000" y="2710305"/>
            <a:ext cx="1225550"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smtClean="0">
                <a:solidFill>
                  <a:prstClr val="black"/>
                </a:solidFill>
                <a:latin typeface="Arial" charset="0"/>
              </a:rPr>
              <a:t>Health</a:t>
            </a:r>
          </a:p>
        </p:txBody>
      </p:sp>
      <p:pic>
        <p:nvPicPr>
          <p:cNvPr id="13319"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48400" y="1110105"/>
            <a:ext cx="2005013" cy="1600200"/>
          </a:xfrm>
          <a:prstGeom prst="rect">
            <a:avLst/>
          </a:prstGeom>
          <a:noFill/>
          <a:ln w="9525">
            <a:noFill/>
            <a:miter lim="800000"/>
            <a:headEnd/>
            <a:tailEnd/>
          </a:ln>
        </p:spPr>
      </p:pic>
      <p:sp>
        <p:nvSpPr>
          <p:cNvPr id="13320" name="TextBox 9"/>
          <p:cNvSpPr txBox="1">
            <a:spLocks noChangeArrowheads="1"/>
          </p:cNvSpPr>
          <p:nvPr/>
        </p:nvSpPr>
        <p:spPr bwMode="auto">
          <a:xfrm>
            <a:off x="6400800" y="2710305"/>
            <a:ext cx="1482725"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smtClean="0">
                <a:solidFill>
                  <a:prstClr val="black"/>
                </a:solidFill>
                <a:latin typeface="Arial" charset="0"/>
              </a:rPr>
              <a:t>Security</a:t>
            </a:r>
          </a:p>
        </p:txBody>
      </p:sp>
      <p:sp>
        <p:nvSpPr>
          <p:cNvPr id="13321" name="TextBox 11"/>
          <p:cNvSpPr txBox="1">
            <a:spLocks noChangeArrowheads="1"/>
          </p:cNvSpPr>
          <p:nvPr/>
        </p:nvSpPr>
        <p:spPr bwMode="auto">
          <a:xfrm>
            <a:off x="914400" y="5453505"/>
            <a:ext cx="1463675"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smtClean="0">
                <a:solidFill>
                  <a:prstClr val="black"/>
                </a:solidFill>
                <a:latin typeface="Arial" charset="0"/>
              </a:rPr>
              <a:t>Comfort</a:t>
            </a:r>
          </a:p>
        </p:txBody>
      </p:sp>
      <p:pic>
        <p:nvPicPr>
          <p:cNvPr id="13322"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48400" y="3843780"/>
            <a:ext cx="2095500" cy="1600200"/>
          </a:xfrm>
          <a:prstGeom prst="rect">
            <a:avLst/>
          </a:prstGeom>
          <a:noFill/>
          <a:ln w="9525">
            <a:solidFill>
              <a:schemeClr val="tx1"/>
            </a:solidFill>
            <a:miter lim="800000"/>
            <a:headEnd/>
            <a:tailEnd/>
          </a:ln>
        </p:spPr>
      </p:pic>
      <p:sp>
        <p:nvSpPr>
          <p:cNvPr id="13323" name="TextBox 13"/>
          <p:cNvSpPr txBox="1">
            <a:spLocks noChangeArrowheads="1"/>
          </p:cNvSpPr>
          <p:nvPr/>
        </p:nvSpPr>
        <p:spPr bwMode="auto">
          <a:xfrm>
            <a:off x="6705600" y="5443980"/>
            <a:ext cx="1341438"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smtClean="0">
                <a:solidFill>
                  <a:prstClr val="black"/>
                </a:solidFill>
                <a:latin typeface="Arial" charset="0"/>
              </a:rPr>
              <a:t>Access</a:t>
            </a:r>
          </a:p>
        </p:txBody>
      </p:sp>
      <p:pic>
        <p:nvPicPr>
          <p:cNvPr id="13324"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76600" y="3843780"/>
            <a:ext cx="2216150" cy="1600200"/>
          </a:xfrm>
          <a:prstGeom prst="rect">
            <a:avLst/>
          </a:prstGeom>
          <a:noFill/>
          <a:ln w="9525">
            <a:noFill/>
            <a:miter lim="800000"/>
            <a:headEnd/>
            <a:tailEnd/>
          </a:ln>
        </p:spPr>
      </p:pic>
      <p:sp>
        <p:nvSpPr>
          <p:cNvPr id="13325" name="TextBox 15"/>
          <p:cNvSpPr txBox="1">
            <a:spLocks noChangeArrowheads="1"/>
          </p:cNvSpPr>
          <p:nvPr/>
        </p:nvSpPr>
        <p:spPr bwMode="auto">
          <a:xfrm>
            <a:off x="3962400" y="5367780"/>
            <a:ext cx="804863"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smtClean="0">
                <a:solidFill>
                  <a:prstClr val="black"/>
                </a:solidFill>
                <a:latin typeface="Arial" charset="0"/>
              </a:rPr>
              <a:t>Fun</a:t>
            </a:r>
          </a:p>
        </p:txBody>
      </p:sp>
      <p:pic>
        <p:nvPicPr>
          <p:cNvPr id="13326"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62000" y="3843780"/>
            <a:ext cx="1920875" cy="1600200"/>
          </a:xfrm>
          <a:prstGeom prst="rect">
            <a:avLst/>
          </a:prstGeom>
          <a:noFill/>
          <a:ln w="9525">
            <a:noFill/>
            <a:miter lim="800000"/>
            <a:headEnd/>
            <a:tailEnd/>
          </a:ln>
        </p:spPr>
      </p:pic>
    </p:spTree>
    <p:extLst>
      <p:ext uri="{BB962C8B-B14F-4D97-AF65-F5344CB8AC3E}">
        <p14:creationId xmlns:p14="http://schemas.microsoft.com/office/powerpoint/2010/main" val="37067587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HS" dirty="0" err="1" smtClean="0"/>
              <a:t>SemanticPaint</a:t>
            </a:r>
            <a:endParaRPr lang="en-US" dirty="0"/>
          </a:p>
        </p:txBody>
      </p:sp>
      <p:sp>
        <p:nvSpPr>
          <p:cNvPr id="3" name="Content Placeholder 2"/>
          <p:cNvSpPr>
            <a:spLocks noGrp="1"/>
          </p:cNvSpPr>
          <p:nvPr>
            <p:ph idx="1"/>
          </p:nvPr>
        </p:nvSpPr>
        <p:spPr>
          <a:xfrm>
            <a:off x="295835" y="4620126"/>
            <a:ext cx="8516471" cy="1556838"/>
          </a:xfrm>
        </p:spPr>
        <p:txBody>
          <a:bodyPr/>
          <a:lstStyle/>
          <a:p>
            <a:r>
              <a:rPr lang="en-US" dirty="0"/>
              <a:t>Video demo</a:t>
            </a:r>
          </a:p>
          <a:p>
            <a:pPr lvl="1"/>
            <a:r>
              <a:rPr lang="en-US" dirty="0"/>
              <a:t>[</a:t>
            </a:r>
            <a:r>
              <a:rPr lang="en-US" dirty="0">
                <a:hlinkClick r:id="rId2"/>
              </a:rPr>
              <a:t>Online version</a:t>
            </a:r>
            <a:r>
              <a:rPr lang="en-US" dirty="0"/>
              <a:t>]</a:t>
            </a:r>
          </a:p>
          <a:p>
            <a:pPr lvl="1"/>
            <a:r>
              <a:rPr lang="en-US" dirty="0"/>
              <a:t>[</a:t>
            </a:r>
            <a:r>
              <a:rPr lang="en-US" dirty="0">
                <a:hlinkClick r:id="rId3" action="ppaction://hlinkfile"/>
              </a:rPr>
              <a:t>Local version</a:t>
            </a:r>
            <a:r>
              <a:rPr lang="en-US" dirty="0"/>
              <a:t>]</a:t>
            </a:r>
          </a:p>
          <a:p>
            <a:endParaRPr lang="en-US" dirty="0"/>
          </a:p>
        </p:txBody>
      </p:sp>
      <p:pic>
        <p:nvPicPr>
          <p:cNvPr id="4"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5368" y="1094209"/>
            <a:ext cx="8516938" cy="2226839"/>
          </a:xfrm>
          <a:prstGeom prst="rect">
            <a:avLst/>
          </a:prstGeom>
        </p:spPr>
      </p:pic>
      <p:sp>
        <p:nvSpPr>
          <p:cNvPr id="5" name="圆角矩形 7"/>
          <p:cNvSpPr/>
          <p:nvPr/>
        </p:nvSpPr>
        <p:spPr>
          <a:xfrm>
            <a:off x="366164" y="3699081"/>
            <a:ext cx="8446142" cy="54301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5"/>
              </a:buBlip>
            </a:pPr>
            <a:r>
              <a:rPr lang="en-US" altLang="zh-CHS" sz="1600" dirty="0" err="1">
                <a:solidFill>
                  <a:schemeClr val="tx1"/>
                </a:solidFill>
                <a:latin typeface="Calibri Light" panose="020F0302020204030204" pitchFamily="34" charset="0"/>
              </a:rPr>
              <a:t>SemanticPaint</a:t>
            </a:r>
            <a:r>
              <a:rPr lang="en-US" altLang="zh-CHS" sz="1600" dirty="0" smtClean="0">
                <a:solidFill>
                  <a:schemeClr val="tx1"/>
                </a:solidFill>
                <a:latin typeface="Calibri Light" panose="020F0302020204030204" pitchFamily="34" charset="0"/>
              </a:rPr>
              <a:t>: Interactive </a:t>
            </a:r>
            <a:r>
              <a:rPr lang="en-US" altLang="zh-CHS" sz="1600" dirty="0">
                <a:solidFill>
                  <a:schemeClr val="tx1"/>
                </a:solidFill>
                <a:latin typeface="Calibri Light" panose="020F0302020204030204" pitchFamily="34" charset="0"/>
              </a:rPr>
              <a:t>3D Labeling and Learning at your Fingertips, </a:t>
            </a:r>
            <a:r>
              <a:rPr lang="en-US" altLang="zh-CHS" sz="1600" dirty="0" smtClean="0">
                <a:solidFill>
                  <a:schemeClr val="tx1"/>
                </a:solidFill>
                <a:latin typeface="Calibri Light" panose="020F0302020204030204" pitchFamily="34" charset="0"/>
              </a:rPr>
              <a:t>conditional accepted by ACM TOG.</a:t>
            </a:r>
            <a:endParaRPr lang="en-US" altLang="zh-CH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16244210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HS" dirty="0"/>
              <a:t>Example: new problem</a:t>
            </a:r>
            <a:endParaRPr lang="en-US" dirty="0"/>
          </a:p>
        </p:txBody>
      </p:sp>
      <p:pic>
        <p:nvPicPr>
          <p:cNvPr id="6" name="图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3826" y="867758"/>
            <a:ext cx="7209040" cy="4063275"/>
          </a:xfrm>
          <a:prstGeom prst="rect">
            <a:avLst/>
          </a:prstGeom>
        </p:spPr>
      </p:pic>
      <p:sp>
        <p:nvSpPr>
          <p:cNvPr id="7" name="圆角矩形 5"/>
          <p:cNvSpPr/>
          <p:nvPr/>
        </p:nvSpPr>
        <p:spPr>
          <a:xfrm>
            <a:off x="376548" y="5421686"/>
            <a:ext cx="8285538" cy="783837"/>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HS" sz="1700" dirty="0" smtClean="0">
                <a:solidFill>
                  <a:srgbClr val="406593"/>
                </a:solidFill>
                <a:latin typeface="+mj-lt"/>
                <a:ea typeface="华文楷体" pitchFamily="2" charset="-122"/>
              </a:rPr>
              <a:t>T </a:t>
            </a:r>
            <a:r>
              <a:rPr lang="en-US" altLang="zh-CHS" sz="1700" dirty="0">
                <a:solidFill>
                  <a:srgbClr val="406593"/>
                </a:solidFill>
                <a:latin typeface="+mj-lt"/>
                <a:ea typeface="华文楷体" pitchFamily="2" charset="-122"/>
              </a:rPr>
              <a:t>Chen, </a:t>
            </a:r>
            <a:r>
              <a:rPr lang="en-US" altLang="zh-CHS" sz="1700" b="1" dirty="0">
                <a:solidFill>
                  <a:srgbClr val="406593"/>
                </a:solidFill>
                <a:latin typeface="+mj-lt"/>
                <a:ea typeface="华文楷体" pitchFamily="2" charset="-122"/>
              </a:rPr>
              <a:t>MM Cheng</a:t>
            </a:r>
            <a:r>
              <a:rPr lang="en-US" altLang="zh-CHS" sz="1700" dirty="0">
                <a:solidFill>
                  <a:srgbClr val="406593"/>
                </a:solidFill>
                <a:latin typeface="+mj-lt"/>
                <a:ea typeface="华文楷体" pitchFamily="2" charset="-122"/>
              </a:rPr>
              <a:t>, P Tan, A Shamir, SM Hu, Sketch2photo: internet image montage, ACM </a:t>
            </a:r>
            <a:r>
              <a:rPr lang="en-US" altLang="zh-CHS" sz="1700" dirty="0" smtClean="0">
                <a:solidFill>
                  <a:srgbClr val="406593"/>
                </a:solidFill>
                <a:latin typeface="+mj-lt"/>
                <a:ea typeface="华文楷体" pitchFamily="2" charset="-122"/>
              </a:rPr>
              <a:t>TOG. </a:t>
            </a:r>
            <a:r>
              <a:rPr lang="en-US" altLang="zh-CHS" sz="1700" dirty="0">
                <a:solidFill>
                  <a:srgbClr val="406593"/>
                </a:solidFill>
                <a:latin typeface="+mj-lt"/>
                <a:ea typeface="华文楷体" pitchFamily="2" charset="-122"/>
              </a:rPr>
              <a:t>(</a:t>
            </a:r>
            <a:r>
              <a:rPr lang="en-US" altLang="zh-CHS" sz="1700" b="1" dirty="0">
                <a:solidFill>
                  <a:srgbClr val="406593"/>
                </a:solidFill>
                <a:latin typeface="+mj-lt"/>
                <a:ea typeface="华文楷体" pitchFamily="2" charset="-122"/>
              </a:rPr>
              <a:t>SIGGRAPH</a:t>
            </a:r>
            <a:r>
              <a:rPr lang="en-US" altLang="zh-CHS" sz="1700" dirty="0">
                <a:solidFill>
                  <a:srgbClr val="406593"/>
                </a:solidFill>
                <a:latin typeface="+mj-lt"/>
                <a:ea typeface="华文楷体" pitchFamily="2" charset="-122"/>
              </a:rPr>
              <a:t> Asia), vol. 28, no. 5, 124:1-10, 2009. </a:t>
            </a:r>
            <a:endParaRPr lang="en-US" altLang="zh-CHS" sz="1700" dirty="0" smtClean="0">
              <a:solidFill>
                <a:srgbClr val="406593"/>
              </a:solidFill>
              <a:latin typeface="+mj-lt"/>
              <a:ea typeface="华文楷体" pitchFamily="2" charset="-122"/>
            </a:endParaRPr>
          </a:p>
        </p:txBody>
      </p:sp>
    </p:spTree>
    <p:extLst>
      <p:ext uri="{BB962C8B-B14F-4D97-AF65-F5344CB8AC3E}">
        <p14:creationId xmlns:p14="http://schemas.microsoft.com/office/powerpoint/2010/main" val="37833970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HS" dirty="0" smtClean="0"/>
              <a:t>Sketch2Photo</a:t>
            </a:r>
            <a:endParaRPr lang="en-US" dirty="0"/>
          </a:p>
        </p:txBody>
      </p:sp>
      <p:pic>
        <p:nvPicPr>
          <p:cNvPr id="4" name="Picture 4"/>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295275" y="1649625"/>
            <a:ext cx="8516938" cy="36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6651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Salient object detection</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5" name="圆角矩形 7"/>
          <p:cNvSpPr/>
          <p:nvPr/>
        </p:nvSpPr>
        <p:spPr>
          <a:xfrm>
            <a:off x="409503" y="5475060"/>
            <a:ext cx="8289131" cy="70190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2"/>
              </a:buBlip>
            </a:pPr>
            <a:r>
              <a:rPr lang="en-US" altLang="zh-CHS" sz="1700" b="1" dirty="0">
                <a:solidFill>
                  <a:srgbClr val="406593"/>
                </a:solidFill>
                <a:latin typeface="+mj-lt"/>
                <a:ea typeface="华文楷体" pitchFamily="2" charset="-122"/>
              </a:rPr>
              <a:t>MM Cheng</a:t>
            </a:r>
            <a:r>
              <a:rPr lang="en-US" altLang="zh-CHS" sz="1700" dirty="0">
                <a:solidFill>
                  <a:srgbClr val="406593"/>
                </a:solidFill>
                <a:latin typeface="+mj-lt"/>
                <a:ea typeface="华文楷体" pitchFamily="2" charset="-122"/>
              </a:rPr>
              <a:t>, GX Zhang, NJ Mitra, X Huang, SM Hu, Global Contrast based Salient Region Detection, </a:t>
            </a:r>
            <a:r>
              <a:rPr lang="en-US" altLang="zh-CHS" sz="1700" b="1" dirty="0">
                <a:solidFill>
                  <a:srgbClr val="406593"/>
                </a:solidFill>
                <a:latin typeface="+mj-lt"/>
                <a:ea typeface="华文楷体" pitchFamily="2" charset="-122"/>
              </a:rPr>
              <a:t>IEEE CVPR</a:t>
            </a:r>
            <a:r>
              <a:rPr lang="en-US" altLang="zh-CHS" sz="1700" dirty="0">
                <a:solidFill>
                  <a:srgbClr val="406593"/>
                </a:solidFill>
                <a:latin typeface="+mj-lt"/>
                <a:ea typeface="华文楷体" pitchFamily="2" charset="-122"/>
              </a:rPr>
              <a:t>, p. 409-416, June 21-23, 2011. </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5873" y="1017722"/>
            <a:ext cx="7356393" cy="4229327"/>
          </a:xfrm>
          <a:prstGeom prst="rect">
            <a:avLst/>
          </a:prstGeom>
        </p:spPr>
      </p:pic>
    </p:spTree>
    <p:extLst>
      <p:ext uri="{BB962C8B-B14F-4D97-AF65-F5344CB8AC3E}">
        <p14:creationId xmlns:p14="http://schemas.microsoft.com/office/powerpoint/2010/main" val="36387070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HS" dirty="0" smtClean="0"/>
              <a:t>Object proposal</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2224" y="1078962"/>
            <a:ext cx="5163971" cy="4386318"/>
          </a:xfrm>
          <a:prstGeom prst="rect">
            <a:avLst/>
          </a:prstGeom>
        </p:spPr>
      </p:pic>
      <p:sp>
        <p:nvSpPr>
          <p:cNvPr id="5" name="圆角矩形 7"/>
          <p:cNvSpPr/>
          <p:nvPr/>
        </p:nvSpPr>
        <p:spPr>
          <a:xfrm>
            <a:off x="366164" y="5754532"/>
            <a:ext cx="8446142" cy="543012"/>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3"/>
              </a:buBlip>
            </a:pPr>
            <a:r>
              <a:rPr lang="en-US" altLang="zh-CHS" sz="1600" dirty="0">
                <a:solidFill>
                  <a:schemeClr val="tx1"/>
                </a:solidFill>
                <a:latin typeface="Calibri Light" panose="020F0302020204030204" pitchFamily="34" charset="0"/>
                <a:hlinkClick r:id="rId4"/>
              </a:rPr>
              <a:t>BING: Binarized Normed Gradients for Objectness Estimation at 300fp</a:t>
            </a:r>
            <a:r>
              <a:rPr lang="en-US" altLang="zh-CHS" sz="1600" dirty="0">
                <a:solidFill>
                  <a:schemeClr val="tx1"/>
                </a:solidFill>
                <a:latin typeface="Calibri Light" panose="020F0302020204030204" pitchFamily="34" charset="0"/>
              </a:rPr>
              <a:t>, </a:t>
            </a:r>
            <a:r>
              <a:rPr lang="en-US" altLang="zh-CHS" sz="1600" dirty="0" smtClean="0">
                <a:solidFill>
                  <a:schemeClr val="tx1"/>
                </a:solidFill>
                <a:latin typeface="Calibri Light" panose="020F0302020204030204" pitchFamily="34" charset="0"/>
              </a:rPr>
              <a:t>IEEE CVPR 2014 (Oral), M.M. </a:t>
            </a:r>
            <a:r>
              <a:rPr lang="en-US" altLang="zh-CHS" sz="1600" dirty="0">
                <a:solidFill>
                  <a:schemeClr val="tx1"/>
                </a:solidFill>
                <a:latin typeface="Calibri Light" panose="020F0302020204030204" pitchFamily="34" charset="0"/>
              </a:rPr>
              <a:t>Cheng, </a:t>
            </a:r>
            <a:r>
              <a:rPr lang="en-US" altLang="zh-CHS" sz="1600" dirty="0" smtClean="0">
                <a:solidFill>
                  <a:schemeClr val="tx1"/>
                </a:solidFill>
                <a:latin typeface="Calibri Light" panose="020F0302020204030204" pitchFamily="34" charset="0"/>
              </a:rPr>
              <a:t>et. al.</a:t>
            </a:r>
            <a:endParaRPr lang="en-US" altLang="zh-CHS" sz="160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13107413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HS" dirty="0" smtClean="0"/>
              <a:t> </a:t>
            </a:r>
            <a:endParaRPr lang="zh-CHS" altLang="en-US" dirty="0"/>
          </a:p>
        </p:txBody>
      </p:sp>
      <p:sp>
        <p:nvSpPr>
          <p:cNvPr id="3" name="内容占位符 2"/>
          <p:cNvSpPr>
            <a:spLocks noGrp="1"/>
          </p:cNvSpPr>
          <p:nvPr>
            <p:ph idx="1"/>
          </p:nvPr>
        </p:nvSpPr>
        <p:spPr/>
        <p:txBody>
          <a:bodyPr anchor="ctr"/>
          <a:lstStyle/>
          <a:p>
            <a:pPr marL="0" indent="0" algn="ctr">
              <a:buNone/>
            </a:pPr>
            <a:r>
              <a:rPr lang="en-US" altLang="zh-CN" sz="8000" dirty="0" smtClean="0">
                <a:ln w="0"/>
                <a:effectLst>
                  <a:outerShdw blurRad="38100" dist="19050" dir="2700000" algn="tl" rotWithShape="0">
                    <a:schemeClr val="dk1">
                      <a:alpha val="40000"/>
                    </a:schemeClr>
                  </a:outerShdw>
                </a:effectLst>
              </a:rPr>
              <a:t>What should I do during my college study?</a:t>
            </a:r>
            <a:endParaRPr lang="zh-CHS" altLang="en-US" sz="8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653619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HS" dirty="0" smtClean="0"/>
              <a:t> </a:t>
            </a:r>
            <a:endParaRPr lang="zh-CHS" altLang="en-US" dirty="0"/>
          </a:p>
        </p:txBody>
      </p:sp>
      <p:sp>
        <p:nvSpPr>
          <p:cNvPr id="3" name="内容占位符 2"/>
          <p:cNvSpPr>
            <a:spLocks noGrp="1"/>
          </p:cNvSpPr>
          <p:nvPr>
            <p:ph idx="1"/>
          </p:nvPr>
        </p:nvSpPr>
        <p:spPr/>
        <p:txBody>
          <a:bodyPr anchor="ctr"/>
          <a:lstStyle/>
          <a:p>
            <a:pPr marL="0" indent="0" algn="ctr">
              <a:buNone/>
            </a:pPr>
            <a:r>
              <a:rPr lang="en-US" altLang="zh-CHS" sz="13800" dirty="0" smtClean="0">
                <a:ln w="0"/>
                <a:effectLst>
                  <a:outerShdw blurRad="38100" dist="19050" dir="2700000" algn="tl" rotWithShape="0">
                    <a:schemeClr val="dk1">
                      <a:alpha val="40000"/>
                    </a:schemeClr>
                  </a:outerShdw>
                </a:effectLst>
              </a:rPr>
              <a:t>Thanks</a:t>
            </a:r>
            <a:endParaRPr lang="zh-CHS" altLang="en-US" sz="13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60761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Graphics and CAD</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smtClean="0"/>
              <a:t>Professor </a:t>
            </a:r>
            <a:r>
              <a:rPr lang="en-US" altLang="zh-CN" dirty="0"/>
              <a:t>Coons, the concept of “CAD” </a:t>
            </a:r>
            <a:endParaRPr lang="en-US" altLang="zh-CN" dirty="0" smtClean="0"/>
          </a:p>
          <a:p>
            <a:pPr lvl="1"/>
            <a:r>
              <a:rPr lang="en-US" altLang="zh-CN" dirty="0" smtClean="0"/>
              <a:t>(</a:t>
            </a:r>
            <a:r>
              <a:rPr lang="en-US" altLang="zh-CN" dirty="0"/>
              <a:t>Computer Aided Design) in 1958, </a:t>
            </a:r>
            <a:endParaRPr lang="en-US" altLang="zh-CN" dirty="0" smtClean="0"/>
          </a:p>
          <a:p>
            <a:pPr lvl="1"/>
            <a:r>
              <a:rPr lang="en-US" altLang="zh-CN" dirty="0" smtClean="0"/>
              <a:t>Coons </a:t>
            </a:r>
            <a:r>
              <a:rPr lang="en-US" altLang="zh-CN" dirty="0"/>
              <a:t>surface in 1964, </a:t>
            </a:r>
            <a:endParaRPr lang="en-US" altLang="zh-CN" dirty="0" smtClean="0"/>
          </a:p>
          <a:p>
            <a:pPr lvl="1"/>
            <a:r>
              <a:rPr lang="en-US" altLang="zh-CN" dirty="0" smtClean="0"/>
              <a:t>Coons </a:t>
            </a:r>
            <a:r>
              <a:rPr lang="en-US" altLang="zh-CN" dirty="0"/>
              <a:t>Award </a:t>
            </a:r>
            <a:endParaRPr lang="zh-CN" altLang="en-US" dirty="0"/>
          </a:p>
        </p:txBody>
      </p:sp>
    </p:spTree>
    <p:extLst>
      <p:ext uri="{BB962C8B-B14F-4D97-AF65-F5344CB8AC3E}">
        <p14:creationId xmlns:p14="http://schemas.microsoft.com/office/powerpoint/2010/main" val="3765086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1950’s</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t>In 1950, the first visual display  unit is designed for MIT’s Whirlwind I Computer</a:t>
            </a:r>
          </a:p>
          <a:p>
            <a:r>
              <a:rPr lang="en-US" altLang="zh-CN" dirty="0"/>
              <a:t>In 1958, </a:t>
            </a:r>
            <a:r>
              <a:rPr lang="en-US" altLang="zh-CN" dirty="0" err="1"/>
              <a:t>CalComp</a:t>
            </a:r>
            <a:r>
              <a:rPr lang="en-US" altLang="zh-CN" dirty="0"/>
              <a:t> developed 565 drum plotter (</a:t>
            </a:r>
            <a:r>
              <a:rPr lang="zh-CN" altLang="en-US" dirty="0"/>
              <a:t>滚筒绘图仪</a:t>
            </a:r>
            <a:r>
              <a:rPr lang="en-US" altLang="zh-CN" dirty="0"/>
              <a:t>)</a:t>
            </a:r>
            <a:endParaRPr lang="zh-CN" altLang="en-US" dirty="0"/>
          </a:p>
        </p:txBody>
      </p:sp>
      <p:pic>
        <p:nvPicPr>
          <p:cNvPr id="4" name="Picture 5" descr="calcomp56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3566" y="3117752"/>
            <a:ext cx="5521008" cy="3336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544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1960’s</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t>Ivan Sutherland’s PhD Thesis  </a:t>
            </a:r>
          </a:p>
          <a:p>
            <a:pPr lvl="1"/>
            <a:r>
              <a:rPr lang="en-US" altLang="zh-CN" dirty="0"/>
              <a:t>In 1962, MIT’s Lincoln Lab</a:t>
            </a:r>
          </a:p>
          <a:p>
            <a:pPr lvl="1"/>
            <a:r>
              <a:rPr lang="en-US" altLang="zh-CN" dirty="0"/>
              <a:t>Sketchpad: A Man-Machined Graphical Communication System</a:t>
            </a:r>
          </a:p>
          <a:p>
            <a:pPr lvl="1"/>
            <a:r>
              <a:rPr lang="en-US" altLang="zh-CN" dirty="0" smtClean="0"/>
              <a:t>“The </a:t>
            </a:r>
            <a:r>
              <a:rPr lang="en-US" altLang="zh-CN" dirty="0"/>
              <a:t>father of computer graphics” </a:t>
            </a:r>
          </a:p>
          <a:p>
            <a:pPr lvl="1"/>
            <a:r>
              <a:rPr lang="en-US" altLang="zh-CN" dirty="0"/>
              <a:t>Turing Award in 1988</a:t>
            </a:r>
          </a:p>
          <a:p>
            <a:pPr lvl="1"/>
            <a:r>
              <a:rPr lang="en-US" altLang="zh-CN" dirty="0"/>
              <a:t>Movie for PHD </a:t>
            </a:r>
            <a:r>
              <a:rPr lang="en-US" altLang="zh-CN" dirty="0" smtClean="0"/>
              <a:t>defense: “PPT</a:t>
            </a:r>
            <a:r>
              <a:rPr lang="en-US" altLang="zh-CN" dirty="0"/>
              <a:t>”</a:t>
            </a:r>
          </a:p>
          <a:p>
            <a:endParaRPr lang="zh-CN" altLang="en-US" dirty="0"/>
          </a:p>
        </p:txBody>
      </p:sp>
      <p:pic>
        <p:nvPicPr>
          <p:cNvPr id="4" name="Picture 5" descr="sketchpad">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67400" y="4208217"/>
            <a:ext cx="3121827" cy="2272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147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HS" dirty="0"/>
              <a:t>Brief history of computer vision</a:t>
            </a:r>
            <a:endParaRPr lang="zh-CHS" altLang="en-US" dirty="0"/>
          </a:p>
        </p:txBody>
      </p:sp>
      <p:sp>
        <p:nvSpPr>
          <p:cNvPr id="3" name="内容占位符 2"/>
          <p:cNvSpPr>
            <a:spLocks noGrp="1"/>
          </p:cNvSpPr>
          <p:nvPr>
            <p:ph idx="1"/>
          </p:nvPr>
        </p:nvSpPr>
        <p:spPr>
          <a:xfrm>
            <a:off x="295835" y="789710"/>
            <a:ext cx="5947801" cy="5387254"/>
          </a:xfrm>
        </p:spPr>
        <p:txBody>
          <a:bodyPr/>
          <a:lstStyle/>
          <a:p>
            <a:pPr algn="just">
              <a:defRPr/>
            </a:pPr>
            <a:r>
              <a:rPr lang="en-US" altLang="zh-CHS" sz="2400" dirty="0"/>
              <a:t>1966: Minsky assigns computer vision as an undergrad summer project</a:t>
            </a:r>
          </a:p>
          <a:p>
            <a:pPr algn="just">
              <a:defRPr/>
            </a:pPr>
            <a:r>
              <a:rPr lang="en-US" altLang="zh-CHS" sz="2400" dirty="0"/>
              <a:t>1960’s: interpretation of synthetic worlds</a:t>
            </a:r>
          </a:p>
          <a:p>
            <a:pPr algn="just">
              <a:defRPr/>
            </a:pPr>
            <a:r>
              <a:rPr lang="en-US" altLang="zh-CHS" sz="2400" dirty="0"/>
              <a:t>1970’s: some progress on interpreting selected images</a:t>
            </a:r>
          </a:p>
          <a:p>
            <a:pPr algn="just">
              <a:defRPr/>
            </a:pPr>
            <a:r>
              <a:rPr lang="en-US" altLang="zh-CHS" sz="2400" dirty="0"/>
              <a:t>1980’s: ANNs come and go; shift toward geometry and increased mathematical rigor</a:t>
            </a:r>
            <a:endParaRPr lang="en-US" altLang="zh-CHS" sz="2400" dirty="0">
              <a:sym typeface="Wingdings" pitchFamily="2" charset="2"/>
            </a:endParaRPr>
          </a:p>
          <a:p>
            <a:pPr algn="just">
              <a:defRPr/>
            </a:pPr>
            <a:r>
              <a:rPr lang="en-US" altLang="zh-CHS" sz="2400" dirty="0">
                <a:sym typeface="Wingdings" pitchFamily="2" charset="2"/>
              </a:rPr>
              <a:t>1990’s: face recognition; statistical analysis in vogue</a:t>
            </a:r>
          </a:p>
          <a:p>
            <a:pPr algn="just">
              <a:defRPr/>
            </a:pPr>
            <a:r>
              <a:rPr lang="en-US" altLang="zh-CHS" sz="2400" dirty="0">
                <a:sym typeface="Wingdings" pitchFamily="2" charset="2"/>
              </a:rPr>
              <a:t>2000’s: broader recognition; large annotated datasets available; video processing starts</a:t>
            </a:r>
          </a:p>
          <a:p>
            <a:pPr algn="just">
              <a:defRPr/>
            </a:pPr>
            <a:r>
              <a:rPr lang="en-US" altLang="zh-CHS" sz="2400" dirty="0">
                <a:sym typeface="Wingdings" pitchFamily="2" charset="2"/>
              </a:rPr>
              <a:t>2030’s: robot uprising</a:t>
            </a:r>
            <a:r>
              <a:rPr lang="en-US" altLang="zh-CHS" sz="2400" dirty="0" smtClean="0">
                <a:sym typeface="Wingdings" pitchFamily="2" charset="2"/>
              </a:rPr>
              <a:t>?</a:t>
            </a:r>
            <a:endParaRPr lang="en-US" altLang="zh-CHS" sz="2400" dirty="0">
              <a:sym typeface="Wingdings" pitchFamily="2" charset="2"/>
            </a:endParaRPr>
          </a:p>
        </p:txBody>
      </p:sp>
      <p:pic>
        <p:nvPicPr>
          <p:cNvPr id="4"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77000" y="724292"/>
            <a:ext cx="1752600" cy="1673225"/>
          </a:xfrm>
          <a:prstGeom prst="rect">
            <a:avLst/>
          </a:prstGeom>
          <a:noFill/>
          <a:ln w="9525">
            <a:noFill/>
            <a:miter lim="800000"/>
            <a:headEnd/>
            <a:tailEnd/>
          </a:ln>
        </p:spPr>
      </p:pic>
      <p:sp>
        <p:nvSpPr>
          <p:cNvPr id="5" name="TextBox 6"/>
          <p:cNvSpPr txBox="1">
            <a:spLocks noChangeArrowheads="1"/>
          </p:cNvSpPr>
          <p:nvPr/>
        </p:nvSpPr>
        <p:spPr bwMode="auto">
          <a:xfrm>
            <a:off x="6781800" y="2248292"/>
            <a:ext cx="1149350"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smtClean="0">
                <a:solidFill>
                  <a:prstClr val="black"/>
                </a:solidFill>
                <a:latin typeface="Arial" charset="0"/>
              </a:rPr>
              <a:t>Guzman ‘68</a:t>
            </a:r>
          </a:p>
        </p:txBody>
      </p:sp>
      <p:pic>
        <p:nvPicPr>
          <p:cNvPr id="6"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l="64282" t="2711" r="4964" b="19205"/>
          <a:stretch>
            <a:fillRect/>
          </a:stretch>
        </p:blipFill>
        <p:spPr bwMode="auto">
          <a:xfrm>
            <a:off x="6477000" y="2553092"/>
            <a:ext cx="1863725" cy="1831975"/>
          </a:xfrm>
          <a:prstGeom prst="rect">
            <a:avLst/>
          </a:prstGeom>
          <a:noFill/>
          <a:ln w="9525">
            <a:noFill/>
            <a:miter lim="800000"/>
            <a:headEnd/>
            <a:tailEnd/>
          </a:ln>
        </p:spPr>
      </p:pic>
      <p:sp>
        <p:nvSpPr>
          <p:cNvPr id="7" name="TextBox 8"/>
          <p:cNvSpPr txBox="1">
            <a:spLocks noChangeArrowheads="1"/>
          </p:cNvSpPr>
          <p:nvPr/>
        </p:nvSpPr>
        <p:spPr bwMode="auto">
          <a:xfrm>
            <a:off x="6781800" y="4267984"/>
            <a:ext cx="1528763"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err="1" smtClean="0">
                <a:solidFill>
                  <a:prstClr val="black"/>
                </a:solidFill>
                <a:latin typeface="Arial" charset="0"/>
              </a:rPr>
              <a:t>Ohta</a:t>
            </a:r>
            <a:r>
              <a:rPr lang="en-US" sz="1400" dirty="0" smtClean="0">
                <a:solidFill>
                  <a:prstClr val="black"/>
                </a:solidFill>
                <a:latin typeface="Arial" charset="0"/>
              </a:rPr>
              <a:t> </a:t>
            </a:r>
            <a:r>
              <a:rPr lang="en-US" sz="1400" dirty="0" err="1" smtClean="0">
                <a:solidFill>
                  <a:prstClr val="black"/>
                </a:solidFill>
                <a:latin typeface="Arial" charset="0"/>
              </a:rPr>
              <a:t>Kanade</a:t>
            </a:r>
            <a:r>
              <a:rPr lang="en-US" sz="1400" dirty="0" smtClean="0">
                <a:solidFill>
                  <a:prstClr val="black"/>
                </a:solidFill>
                <a:latin typeface="Arial" charset="0"/>
              </a:rPr>
              <a:t> ‘78</a:t>
            </a:r>
          </a:p>
        </p:txBody>
      </p:sp>
      <p:pic>
        <p:nvPicPr>
          <p:cNvPr id="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05600" y="4640341"/>
            <a:ext cx="1466850" cy="1752600"/>
          </a:xfrm>
          <a:prstGeom prst="rect">
            <a:avLst/>
          </a:prstGeom>
          <a:noFill/>
          <a:ln w="9525">
            <a:noFill/>
            <a:miter lim="800000"/>
            <a:headEnd/>
            <a:tailEnd/>
          </a:ln>
        </p:spPr>
      </p:pic>
      <p:sp>
        <p:nvSpPr>
          <p:cNvPr id="9" name="TextBox 10"/>
          <p:cNvSpPr txBox="1">
            <a:spLocks noChangeArrowheads="1"/>
          </p:cNvSpPr>
          <p:nvPr/>
        </p:nvSpPr>
        <p:spPr bwMode="auto">
          <a:xfrm>
            <a:off x="6477000" y="6260179"/>
            <a:ext cx="1928813"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smtClean="0">
                <a:solidFill>
                  <a:prstClr val="black"/>
                </a:solidFill>
                <a:latin typeface="Arial" charset="0"/>
              </a:rPr>
              <a:t>Turk and </a:t>
            </a:r>
            <a:r>
              <a:rPr lang="en-US" sz="1400" dirty="0" err="1" smtClean="0">
                <a:solidFill>
                  <a:prstClr val="black"/>
                </a:solidFill>
                <a:latin typeface="Arial" charset="0"/>
              </a:rPr>
              <a:t>Pentland</a:t>
            </a:r>
            <a:r>
              <a:rPr lang="en-US" sz="1400" dirty="0" smtClean="0">
                <a:solidFill>
                  <a:prstClr val="black"/>
                </a:solidFill>
                <a:latin typeface="Arial" charset="0"/>
              </a:rPr>
              <a:t> ‘91</a:t>
            </a:r>
          </a:p>
        </p:txBody>
      </p:sp>
    </p:spTree>
    <p:extLst>
      <p:ext uri="{BB962C8B-B14F-4D97-AF65-F5344CB8AC3E}">
        <p14:creationId xmlns:p14="http://schemas.microsoft.com/office/powerpoint/2010/main" val="114525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1960’s</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t>Pierre </a:t>
            </a:r>
            <a:r>
              <a:rPr lang="en-US" altLang="zh-CN" dirty="0" smtClean="0"/>
              <a:t>Bezier (</a:t>
            </a:r>
            <a:r>
              <a:rPr lang="en-US" altLang="zh-CN" dirty="0"/>
              <a:t>a French engineer</a:t>
            </a:r>
            <a:r>
              <a:rPr lang="en-US" altLang="zh-CN" dirty="0" smtClean="0"/>
              <a:t>) </a:t>
            </a:r>
          </a:p>
          <a:p>
            <a:pPr lvl="1"/>
            <a:r>
              <a:rPr lang="en-US" altLang="zh-CN" dirty="0" smtClean="0"/>
              <a:t>Bezier </a:t>
            </a:r>
            <a:r>
              <a:rPr lang="en-US" altLang="zh-CN" dirty="0"/>
              <a:t>curves and Bezier surfaces that are now used in most CAD and </a:t>
            </a:r>
            <a:r>
              <a:rPr lang="en-US" altLang="zh-CN" dirty="0" smtClean="0"/>
              <a:t>CG </a:t>
            </a:r>
            <a:r>
              <a:rPr lang="en-US" altLang="zh-CN" dirty="0"/>
              <a:t>systems</a:t>
            </a:r>
          </a:p>
          <a:p>
            <a:pPr lvl="1"/>
            <a:r>
              <a:rPr lang="en-US" altLang="zh-CN" dirty="0"/>
              <a:t>UNISUR system for Car design</a:t>
            </a:r>
          </a:p>
          <a:p>
            <a:pPr lvl="1"/>
            <a:r>
              <a:rPr lang="en-US" altLang="zh-CN" dirty="0"/>
              <a:t>ACM SIGGRAPH Coons’ award in 1985</a:t>
            </a:r>
          </a:p>
          <a:p>
            <a:pPr lvl="1"/>
            <a:r>
              <a:rPr lang="en-US" altLang="zh-CN" dirty="0"/>
              <a:t>Bezier and de </a:t>
            </a:r>
            <a:r>
              <a:rPr lang="en-US" altLang="zh-CN" dirty="0" err="1"/>
              <a:t>Casteljau</a:t>
            </a:r>
            <a:endParaRPr lang="en-US" altLang="zh-CN" dirty="0"/>
          </a:p>
          <a:p>
            <a:pPr lvl="1"/>
            <a:r>
              <a:rPr lang="en-US" altLang="zh-CN" dirty="0"/>
              <a:t>Bezier and Forrest</a:t>
            </a:r>
          </a:p>
          <a:p>
            <a:endParaRPr lang="zh-CN" altLang="en-US" dirty="0"/>
          </a:p>
        </p:txBody>
      </p:sp>
    </p:spTree>
    <p:extLst>
      <p:ext uri="{BB962C8B-B14F-4D97-AF65-F5344CB8AC3E}">
        <p14:creationId xmlns:p14="http://schemas.microsoft.com/office/powerpoint/2010/main" val="1156842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1970’s</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smtClean="0"/>
              <a:t>Fast </a:t>
            </a:r>
            <a:r>
              <a:rPr lang="en-US" altLang="zh-CN" dirty="0"/>
              <a:t>development of Rasterizing Graphics</a:t>
            </a:r>
          </a:p>
          <a:p>
            <a:pPr lvl="1"/>
            <a:r>
              <a:rPr lang="en-US" altLang="zh-CN" dirty="0" smtClean="0"/>
              <a:t>Scan conversion</a:t>
            </a:r>
          </a:p>
          <a:p>
            <a:pPr lvl="1"/>
            <a:r>
              <a:rPr lang="en-US" altLang="zh-CN" dirty="0" smtClean="0"/>
              <a:t>Clipping </a:t>
            </a:r>
          </a:p>
          <a:p>
            <a:pPr lvl="1"/>
            <a:r>
              <a:rPr lang="en-US" altLang="zh-CN" dirty="0" smtClean="0"/>
              <a:t>Surface hidden removal </a:t>
            </a:r>
          </a:p>
          <a:p>
            <a:pPr lvl="1"/>
            <a:r>
              <a:rPr lang="en-US" altLang="zh-CN" dirty="0" smtClean="0"/>
              <a:t>…</a:t>
            </a:r>
          </a:p>
          <a:p>
            <a:r>
              <a:rPr lang="en-US" altLang="zh-CN" dirty="0" smtClean="0"/>
              <a:t>Standardization</a:t>
            </a:r>
            <a:endParaRPr lang="en-US" altLang="zh-CN" dirty="0"/>
          </a:p>
          <a:p>
            <a:pPr lvl="1"/>
            <a:r>
              <a:rPr lang="en-US" altLang="zh-CN" dirty="0"/>
              <a:t>In 1974, ACM SIGGRAPH formed the Graphics Standard Committee.</a:t>
            </a:r>
          </a:p>
          <a:p>
            <a:pPr lvl="1"/>
            <a:r>
              <a:rPr lang="en-US" altLang="zh-CN" dirty="0"/>
              <a:t>Core Graphics System</a:t>
            </a:r>
          </a:p>
          <a:p>
            <a:pPr lvl="1"/>
            <a:r>
              <a:rPr lang="en-US" altLang="zh-CN" dirty="0"/>
              <a:t>ISO published CGI, CGM, GKS, PHIGS</a:t>
            </a:r>
          </a:p>
          <a:p>
            <a:endParaRPr lang="zh-CN" altLang="en-US" dirty="0"/>
          </a:p>
        </p:txBody>
      </p:sp>
    </p:spTree>
    <p:extLst>
      <p:ext uri="{BB962C8B-B14F-4D97-AF65-F5344CB8AC3E}">
        <p14:creationId xmlns:p14="http://schemas.microsoft.com/office/powerpoint/2010/main" val="1075911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1970’s (Rendering)</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t>In 1970, </a:t>
            </a:r>
            <a:r>
              <a:rPr lang="en-US" altLang="zh-CN" dirty="0" err="1"/>
              <a:t>Bouknight</a:t>
            </a:r>
            <a:r>
              <a:rPr lang="en-US" altLang="zh-CN" dirty="0"/>
              <a:t> </a:t>
            </a:r>
            <a:endParaRPr lang="en-US" altLang="zh-CN" dirty="0" smtClean="0"/>
          </a:p>
          <a:p>
            <a:pPr lvl="1"/>
            <a:r>
              <a:rPr lang="en-US" altLang="zh-CN" dirty="0" smtClean="0"/>
              <a:t>The </a:t>
            </a:r>
            <a:r>
              <a:rPr lang="en-US" altLang="zh-CN" dirty="0"/>
              <a:t>first lighting reflection model (flat shading)</a:t>
            </a:r>
          </a:p>
          <a:p>
            <a:r>
              <a:rPr lang="en-US" altLang="zh-CN" dirty="0"/>
              <a:t>In 1971, </a:t>
            </a:r>
            <a:r>
              <a:rPr lang="en-US" altLang="zh-CN" dirty="0" err="1"/>
              <a:t>Gourand</a:t>
            </a:r>
            <a:r>
              <a:rPr lang="en-US" altLang="zh-CN" dirty="0"/>
              <a:t> </a:t>
            </a:r>
            <a:endParaRPr lang="en-US" altLang="zh-CN" dirty="0" smtClean="0"/>
          </a:p>
          <a:p>
            <a:pPr lvl="1"/>
            <a:r>
              <a:rPr lang="en-US" altLang="zh-CN" dirty="0" smtClean="0"/>
              <a:t>“</a:t>
            </a:r>
            <a:r>
              <a:rPr lang="en-US" altLang="zh-CN" dirty="0"/>
              <a:t>diffuse reflection + interpolation ”, which is called as </a:t>
            </a:r>
            <a:r>
              <a:rPr lang="en-US" altLang="zh-CN" dirty="0" err="1"/>
              <a:t>Gourand</a:t>
            </a:r>
            <a:r>
              <a:rPr lang="en-US" altLang="zh-CN" dirty="0"/>
              <a:t> shading</a:t>
            </a:r>
          </a:p>
          <a:p>
            <a:r>
              <a:rPr lang="en-US" altLang="zh-CN" dirty="0"/>
              <a:t>In 1975, </a:t>
            </a:r>
            <a:r>
              <a:rPr lang="en-US" altLang="zh-CN" dirty="0" err="1"/>
              <a:t>Phong</a:t>
            </a:r>
            <a:r>
              <a:rPr lang="en-US" altLang="zh-CN" dirty="0"/>
              <a:t> </a:t>
            </a:r>
            <a:endParaRPr lang="en-US" altLang="zh-CN" dirty="0" smtClean="0"/>
          </a:p>
          <a:p>
            <a:pPr lvl="1"/>
            <a:r>
              <a:rPr lang="en-US" altLang="zh-CN" dirty="0" smtClean="0"/>
              <a:t>Local </a:t>
            </a:r>
            <a:r>
              <a:rPr lang="en-US" altLang="zh-CN" dirty="0"/>
              <a:t>lighting model, which is called as </a:t>
            </a:r>
            <a:r>
              <a:rPr lang="en-US" altLang="zh-CN" dirty="0" err="1"/>
              <a:t>Phong</a:t>
            </a:r>
            <a:r>
              <a:rPr lang="en-US" altLang="zh-CN" dirty="0"/>
              <a:t> lighting model. (one of the most important and influential lighting model).</a:t>
            </a:r>
          </a:p>
          <a:p>
            <a:endParaRPr lang="zh-CN" altLang="en-US" dirty="0"/>
          </a:p>
        </p:txBody>
      </p:sp>
    </p:spTree>
    <p:extLst>
      <p:ext uri="{BB962C8B-B14F-4D97-AF65-F5344CB8AC3E}">
        <p14:creationId xmlns:p14="http://schemas.microsoft.com/office/powerpoint/2010/main" val="1798429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1980’s (Ray tracing </a:t>
            </a:r>
            <a:r>
              <a:rPr lang="en-US" altLang="zh-CN" dirty="0" smtClean="0"/>
              <a:t>&amp; </a:t>
            </a:r>
            <a:r>
              <a:rPr lang="en-US" altLang="zh-CN" dirty="0" err="1"/>
              <a:t>Radiosity</a:t>
            </a:r>
            <a:r>
              <a:rPr lang="en-US" altLang="zh-CN" dirty="0"/>
              <a:t>)</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t>In 1980, </a:t>
            </a:r>
            <a:r>
              <a:rPr lang="en-US" altLang="zh-CN" dirty="0" err="1"/>
              <a:t>Whitted</a:t>
            </a:r>
            <a:r>
              <a:rPr lang="en-US" altLang="zh-CN" dirty="0"/>
              <a:t> </a:t>
            </a:r>
            <a:endParaRPr lang="en-US" altLang="zh-CN" dirty="0" smtClean="0"/>
          </a:p>
          <a:p>
            <a:pPr lvl="1"/>
            <a:r>
              <a:rPr lang="en-US" altLang="zh-CN" dirty="0" smtClean="0"/>
              <a:t>A </a:t>
            </a:r>
            <a:r>
              <a:rPr lang="en-US" altLang="zh-CN" dirty="0"/>
              <a:t>ray tracing model, include light reflection and transmission effects</a:t>
            </a:r>
          </a:p>
          <a:p>
            <a:r>
              <a:rPr lang="en-US" altLang="zh-CN" dirty="0"/>
              <a:t>In 1984, </a:t>
            </a:r>
            <a:r>
              <a:rPr lang="en-US" altLang="zh-CN" dirty="0" smtClean="0"/>
              <a:t>Cornell Uni. </a:t>
            </a:r>
            <a:r>
              <a:rPr lang="en-US" altLang="zh-CN" dirty="0"/>
              <a:t>and Hiroshima </a:t>
            </a:r>
            <a:r>
              <a:rPr lang="en-US" altLang="zh-CN" dirty="0" smtClean="0"/>
              <a:t>Uni.</a:t>
            </a:r>
          </a:p>
          <a:p>
            <a:pPr lvl="1"/>
            <a:r>
              <a:rPr lang="en-US" altLang="zh-CN" dirty="0" smtClean="0"/>
              <a:t>The </a:t>
            </a:r>
            <a:r>
              <a:rPr lang="en-US" altLang="zh-CN" dirty="0"/>
              <a:t>concept and methods of </a:t>
            </a:r>
            <a:r>
              <a:rPr lang="en-US" altLang="zh-CN" dirty="0" err="1"/>
              <a:t>radiosity</a:t>
            </a:r>
            <a:r>
              <a:rPr lang="en-US" altLang="zh-CN" dirty="0"/>
              <a:t> in the field of heat radiation to computer graphics</a:t>
            </a:r>
          </a:p>
          <a:p>
            <a:r>
              <a:rPr lang="en-US" altLang="zh-CN" dirty="0"/>
              <a:t>Greenberg and </a:t>
            </a:r>
            <a:r>
              <a:rPr lang="en-US" altLang="zh-CN" dirty="0" err="1"/>
              <a:t>Nishita</a:t>
            </a:r>
            <a:endParaRPr lang="en-US" altLang="zh-CN" dirty="0"/>
          </a:p>
          <a:p>
            <a:endParaRPr lang="zh-CN" altLang="en-US" dirty="0"/>
          </a:p>
        </p:txBody>
      </p:sp>
    </p:spTree>
    <p:extLst>
      <p:ext uri="{BB962C8B-B14F-4D97-AF65-F5344CB8AC3E}">
        <p14:creationId xmlns:p14="http://schemas.microsoft.com/office/powerpoint/2010/main" val="3033706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ACM SIGGRAPH</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smtClean="0"/>
              <a:t>Special </a:t>
            </a:r>
            <a:r>
              <a:rPr lang="en-US" altLang="zh-CN" dirty="0"/>
              <a:t>Interest Group on Computer Graphics and Interactive </a:t>
            </a:r>
            <a:r>
              <a:rPr lang="en-US" altLang="zh-CN" dirty="0" smtClean="0"/>
              <a:t>Techniques</a:t>
            </a:r>
            <a:endParaRPr lang="en-US" altLang="zh-CN" dirty="0"/>
          </a:p>
          <a:p>
            <a:pPr lvl="1"/>
            <a:r>
              <a:rPr lang="en-US" altLang="zh-CN" dirty="0"/>
              <a:t>In 1967, </a:t>
            </a:r>
            <a:r>
              <a:rPr lang="en-US" altLang="zh-CN" dirty="0" err="1"/>
              <a:t>Andries</a:t>
            </a:r>
            <a:r>
              <a:rPr lang="en-US" altLang="zh-CN" dirty="0"/>
              <a:t> van Dam professor at Brown </a:t>
            </a:r>
            <a:r>
              <a:rPr lang="en-US" altLang="zh-CN" dirty="0" err="1"/>
              <a:t>Unversity</a:t>
            </a:r>
            <a:r>
              <a:rPr lang="en-US" altLang="zh-CN" dirty="0"/>
              <a:t> and Sam </a:t>
            </a:r>
            <a:r>
              <a:rPr lang="en-US" altLang="zh-CN" dirty="0" err="1"/>
              <a:t>Masta</a:t>
            </a:r>
            <a:r>
              <a:rPr lang="en-US" altLang="zh-CN" dirty="0"/>
              <a:t> of IBM Corporation co-founded SIGGRAPH</a:t>
            </a:r>
          </a:p>
          <a:p>
            <a:pPr lvl="1"/>
            <a:r>
              <a:rPr lang="en-US" altLang="zh-CN" dirty="0"/>
              <a:t>In 1974, the first SIGGRAPH annual conference was held in University of Colorado </a:t>
            </a:r>
          </a:p>
          <a:p>
            <a:pPr lvl="1"/>
            <a:r>
              <a:rPr lang="en-US" altLang="zh-CN" dirty="0">
                <a:hlinkClick r:id="rId3"/>
              </a:rPr>
              <a:t>http://</a:t>
            </a:r>
            <a:r>
              <a:rPr lang="en-US" altLang="zh-CN" dirty="0" smtClean="0">
                <a:hlinkClick r:id="rId3"/>
              </a:rPr>
              <a:t>www.siggraph.org</a:t>
            </a:r>
            <a:r>
              <a:rPr lang="en-US" altLang="zh-CN" dirty="0" smtClean="0"/>
              <a:t> </a:t>
            </a:r>
            <a:r>
              <a:rPr lang="en-US" altLang="zh-CN" dirty="0"/>
              <a:t>	</a:t>
            </a:r>
          </a:p>
          <a:p>
            <a:endParaRPr lang="zh-CN" altLang="en-US" dirty="0"/>
          </a:p>
        </p:txBody>
      </p:sp>
    </p:spTree>
    <p:extLst>
      <p:ext uri="{BB962C8B-B14F-4D97-AF65-F5344CB8AC3E}">
        <p14:creationId xmlns:p14="http://schemas.microsoft.com/office/powerpoint/2010/main" val="403361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1"/>
            </p:custDataLst>
          </p:nvPr>
        </p:nvSpPr>
        <p:spPr/>
        <p:txBody>
          <a:bodyPr>
            <a:normAutofit fontScale="90000"/>
          </a:bodyPr>
          <a:lstStyle/>
          <a:p>
            <a:pPr eaLnBrk="1" hangingPunct="1"/>
            <a:r>
              <a:rPr lang="en-US" smtClean="0"/>
              <a:t>How vision is used now</a:t>
            </a:r>
          </a:p>
        </p:txBody>
      </p:sp>
      <p:sp>
        <p:nvSpPr>
          <p:cNvPr id="16387" name="Rectangle 3"/>
          <p:cNvSpPr>
            <a:spLocks noGrp="1" noChangeArrowheads="1"/>
          </p:cNvSpPr>
          <p:nvPr>
            <p:ph type="body" idx="1"/>
            <p:custDataLst>
              <p:tags r:id="rId2"/>
            </p:custDataLst>
          </p:nvPr>
        </p:nvSpPr>
        <p:spPr/>
        <p:txBody>
          <a:bodyPr/>
          <a:lstStyle/>
          <a:p>
            <a:pPr eaLnBrk="1" hangingPunct="1"/>
            <a:r>
              <a:rPr lang="en-US" dirty="0" smtClean="0"/>
              <a:t>Examples of state-of-the-art</a:t>
            </a:r>
          </a:p>
        </p:txBody>
      </p:sp>
      <p:sp>
        <p:nvSpPr>
          <p:cNvPr id="16388" name="TextBox 3"/>
          <p:cNvSpPr txBox="1">
            <a:spLocks noChangeArrowheads="1"/>
          </p:cNvSpPr>
          <p:nvPr/>
        </p:nvSpPr>
        <p:spPr bwMode="auto">
          <a:xfrm>
            <a:off x="0" y="6246484"/>
            <a:ext cx="4094163" cy="338137"/>
          </a:xfrm>
          <a:prstGeom prst="rect">
            <a:avLst/>
          </a:prstGeom>
          <a:noFill/>
          <a:ln w="9525">
            <a:noFill/>
            <a:miter lim="800000"/>
            <a:headEnd/>
            <a:tailEnd/>
          </a:ln>
        </p:spPr>
        <p:txBody>
          <a:bodyPr wrap="none">
            <a:spAutoFit/>
          </a:bodyPr>
          <a:lstStyle/>
          <a:p>
            <a:pPr fontAlgn="base">
              <a:spcBef>
                <a:spcPct val="0"/>
              </a:spcBef>
              <a:spcAft>
                <a:spcPct val="0"/>
              </a:spcAft>
            </a:pPr>
            <a:r>
              <a:rPr lang="en-US" sz="1600" dirty="0" smtClean="0">
                <a:solidFill>
                  <a:prstClr val="black"/>
                </a:solidFill>
                <a:latin typeface="Arial" charset="0"/>
              </a:rPr>
              <a:t>Some of the following slides by Steve Seitz</a:t>
            </a:r>
          </a:p>
        </p:txBody>
      </p:sp>
    </p:spTree>
    <p:extLst>
      <p:ext uri="{BB962C8B-B14F-4D97-AF65-F5344CB8AC3E}">
        <p14:creationId xmlns:p14="http://schemas.microsoft.com/office/powerpoint/2010/main" val="35333665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3349</TotalTime>
  <Words>4356</Words>
  <Application>Microsoft Office PowerPoint</Application>
  <PresentationFormat>全屏显示(4:3)</PresentationFormat>
  <Paragraphs>499</Paragraphs>
  <Slides>84</Slides>
  <Notes>37</Notes>
  <HiddenSlides>8</HiddenSlides>
  <MMClips>4</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84</vt:i4>
      </vt:variant>
    </vt:vector>
  </HeadingPairs>
  <TitlesOfParts>
    <vt:vector size="97" baseType="lpstr">
      <vt:lpstr>CMSSBX10</vt:lpstr>
      <vt:lpstr>华文楷体</vt:lpstr>
      <vt:lpstr>SimSun</vt:lpstr>
      <vt:lpstr>SimSun</vt:lpstr>
      <vt:lpstr>Arial</vt:lpstr>
      <vt:lpstr>Calibri</vt:lpstr>
      <vt:lpstr>Calibri Light</vt:lpstr>
      <vt:lpstr>Comic Sans MS</vt:lpstr>
      <vt:lpstr>Times New Roman</vt:lpstr>
      <vt:lpstr>Wingdings</vt:lpstr>
      <vt:lpstr>Office Theme</vt:lpstr>
      <vt:lpstr>Image</vt:lpstr>
      <vt:lpstr>文档</vt:lpstr>
      <vt:lpstr>Introduction to CV &amp; CG</vt:lpstr>
      <vt:lpstr>Today’s Class</vt:lpstr>
      <vt:lpstr> </vt:lpstr>
      <vt:lpstr>What is Computer Vision?</vt:lpstr>
      <vt:lpstr>Computer Vision</vt:lpstr>
      <vt:lpstr>Vision is really hard</vt:lpstr>
      <vt:lpstr>Why computer vision matters</vt:lpstr>
      <vt:lpstr>Brief history of computer vision</vt:lpstr>
      <vt:lpstr>How vision is used now</vt:lpstr>
      <vt:lpstr>OCR</vt:lpstr>
      <vt:lpstr>Face detection</vt:lpstr>
      <vt:lpstr>Smile detection</vt:lpstr>
      <vt:lpstr>3D from thousands of images</vt:lpstr>
      <vt:lpstr>Object recognition (in supermarkets)</vt:lpstr>
      <vt:lpstr>Vision-based biometrics</vt:lpstr>
      <vt:lpstr>Login without a password…</vt:lpstr>
      <vt:lpstr>Object recognition (in mobile phones)</vt:lpstr>
      <vt:lpstr>Special effects:  shape capture</vt:lpstr>
      <vt:lpstr>Special effects:  motion capture</vt:lpstr>
      <vt:lpstr>Sports</vt:lpstr>
      <vt:lpstr>Smart cars</vt:lpstr>
      <vt:lpstr>Google cars</vt:lpstr>
      <vt:lpstr>Interactive Games: Kinect</vt:lpstr>
      <vt:lpstr>Vision in space</vt:lpstr>
      <vt:lpstr>Industrial robots</vt:lpstr>
      <vt:lpstr> </vt:lpstr>
      <vt:lpstr> </vt:lpstr>
      <vt:lpstr>Computer Vision and Nearby Fields</vt:lpstr>
      <vt:lpstr>Computer Vision</vt:lpstr>
      <vt:lpstr> </vt:lpstr>
      <vt:lpstr>PowerPoint 演示文稿</vt:lpstr>
      <vt:lpstr>Movie industry</vt:lpstr>
      <vt:lpstr>Movie industry</vt:lpstr>
      <vt:lpstr>Video games</vt:lpstr>
      <vt:lpstr>Simulation</vt:lpstr>
      <vt:lpstr>CAD </vt:lpstr>
      <vt:lpstr>Architecture design</vt:lpstr>
      <vt:lpstr>Visualization</vt:lpstr>
      <vt:lpstr>What is computer graphics</vt:lpstr>
      <vt:lpstr>PowerPoint 演示文稿</vt:lpstr>
      <vt:lpstr>Viewing and transformation </vt:lpstr>
      <vt:lpstr>Spline curve </vt:lpstr>
      <vt:lpstr>Triangle Mesh</vt:lpstr>
      <vt:lpstr>Deformation</vt:lpstr>
      <vt:lpstr>Lighting &amp; Shading</vt:lpstr>
      <vt:lpstr>Ray Tracing</vt:lpstr>
      <vt:lpstr>Ray Tracing</vt:lpstr>
      <vt:lpstr>Hierarchical Structure </vt:lpstr>
      <vt:lpstr>Texture</vt:lpstr>
      <vt:lpstr>Shadow</vt:lpstr>
      <vt:lpstr>Radiosity (辐射度)</vt:lpstr>
      <vt:lpstr>Mesh simplification </vt:lpstr>
      <vt:lpstr>Image based rendering</vt:lpstr>
      <vt:lpstr>Model rendering </vt:lpstr>
      <vt:lpstr>Physical based rendering of Gemstones</vt:lpstr>
      <vt:lpstr>Point based rendering of large scenes</vt:lpstr>
      <vt:lpstr>Image Morphing</vt:lpstr>
      <vt:lpstr>Image deformation</vt:lpstr>
      <vt:lpstr>Video based animation</vt:lpstr>
      <vt:lpstr>Skeleton-Based Seam Computation</vt:lpstr>
      <vt:lpstr>Texture</vt:lpstr>
      <vt:lpstr>Registration </vt:lpstr>
      <vt:lpstr> </vt:lpstr>
      <vt:lpstr>About me</vt:lpstr>
      <vt:lpstr>PowerPoint 演示文稿</vt:lpstr>
      <vt:lpstr>ImageSpirit</vt:lpstr>
      <vt:lpstr>ImageSpirit: motivation</vt:lpstr>
      <vt:lpstr>ImageSpirit</vt:lpstr>
      <vt:lpstr>Semantic Paint</vt:lpstr>
      <vt:lpstr>SemanticPaint</vt:lpstr>
      <vt:lpstr>Example: new problem</vt:lpstr>
      <vt:lpstr>Sketch2Photo</vt:lpstr>
      <vt:lpstr>Salient object detection</vt:lpstr>
      <vt:lpstr>Object proposal</vt:lpstr>
      <vt:lpstr> </vt:lpstr>
      <vt:lpstr> </vt:lpstr>
      <vt:lpstr>Graphics and CAD </vt:lpstr>
      <vt:lpstr>The 1950’s </vt:lpstr>
      <vt:lpstr>The 1960’s </vt:lpstr>
      <vt:lpstr>The 1960’s </vt:lpstr>
      <vt:lpstr>The 1970’s </vt:lpstr>
      <vt:lpstr>The 1970’s (Rendering) </vt:lpstr>
      <vt:lpstr>The 1980’s (Ray tracing &amp; Radiosity) </vt:lpstr>
      <vt:lpstr>ACM SIGGRAPH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MingMing Cheng</cp:lastModifiedBy>
  <cp:revision>301</cp:revision>
  <dcterms:created xsi:type="dcterms:W3CDTF">2014-04-15T14:23:17Z</dcterms:created>
  <dcterms:modified xsi:type="dcterms:W3CDTF">2015-12-21T12:07:52Z</dcterms:modified>
</cp:coreProperties>
</file>